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5"/>
  </p:notesMasterIdLst>
  <p:handoutMasterIdLst>
    <p:handoutMasterId r:id="rId46"/>
  </p:handoutMasterIdLst>
  <p:sldIdLst>
    <p:sldId id="365" r:id="rId3"/>
    <p:sldId id="350" r:id="rId4"/>
    <p:sldId id="317" r:id="rId5"/>
    <p:sldId id="338" r:id="rId6"/>
    <p:sldId id="320" r:id="rId7"/>
    <p:sldId id="366" r:id="rId8"/>
    <p:sldId id="372" r:id="rId9"/>
    <p:sldId id="339" r:id="rId10"/>
    <p:sldId id="340" r:id="rId11"/>
    <p:sldId id="341" r:id="rId12"/>
    <p:sldId id="323" r:id="rId13"/>
    <p:sldId id="342" r:id="rId14"/>
    <p:sldId id="325" r:id="rId15"/>
    <p:sldId id="326" r:id="rId16"/>
    <p:sldId id="327" r:id="rId17"/>
    <p:sldId id="328" r:id="rId18"/>
    <p:sldId id="329" r:id="rId19"/>
    <p:sldId id="369" r:id="rId20"/>
    <p:sldId id="330" r:id="rId21"/>
    <p:sldId id="343" r:id="rId22"/>
    <p:sldId id="315" r:id="rId23"/>
    <p:sldId id="259" r:id="rId24"/>
    <p:sldId id="344" r:id="rId25"/>
    <p:sldId id="331" r:id="rId26"/>
    <p:sldId id="332" r:id="rId27"/>
    <p:sldId id="345" r:id="rId28"/>
    <p:sldId id="333" r:id="rId29"/>
    <p:sldId id="334" r:id="rId30"/>
    <p:sldId id="266" r:id="rId31"/>
    <p:sldId id="370" r:id="rId32"/>
    <p:sldId id="371" r:id="rId33"/>
    <p:sldId id="267" r:id="rId34"/>
    <p:sldId id="268" r:id="rId35"/>
    <p:sldId id="274" r:id="rId36"/>
    <p:sldId id="346" r:id="rId37"/>
    <p:sldId id="275" r:id="rId38"/>
    <p:sldId id="347" r:id="rId39"/>
    <p:sldId id="282" r:id="rId40"/>
    <p:sldId id="348" r:id="rId41"/>
    <p:sldId id="306" r:id="rId42"/>
    <p:sldId id="307" r:id="rId43"/>
    <p:sldId id="308" r:id="rId44"/>
  </p:sldIdLst>
  <p:sldSz cx="9144000" cy="6858000" type="screen4x3"/>
  <p:notesSz cx="6858000" cy="9144000"/>
  <p:custDataLst>
    <p:tags r:id="rId4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2"/>
    <a:srgbClr val="000080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8" autoAdjust="0"/>
    <p:restoredTop sz="94605" autoAdjust="0"/>
  </p:normalViewPr>
  <p:slideViewPr>
    <p:cSldViewPr showGuides="1">
      <p:cViewPr varScale="1">
        <p:scale>
          <a:sx n="108" d="100"/>
          <a:sy n="108" d="100"/>
        </p:scale>
        <p:origin x="1704" y="96"/>
      </p:cViewPr>
      <p:guideLst>
        <p:guide orient="horz" pos="40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344"/>
    </p:cViewPr>
  </p:sorterViewPr>
  <p:notesViewPr>
    <p:cSldViewPr showGuides="1"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B83AB-6F3D-4431-8906-1ACE7B30994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074B8-F649-4E91-95D9-7CBEF1A17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73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CB3E9DB-E6E0-4A25-B9EB-4F222809AA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09906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9E6D7F7-6B4D-4BA0-ACE7-DF8934368FF7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604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B20371F-63F2-43B7-BEAF-AA95D1486F4F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arsenic</a:t>
            </a:r>
          </a:p>
        </p:txBody>
      </p:sp>
    </p:spTree>
    <p:extLst>
      <p:ext uri="{BB962C8B-B14F-4D97-AF65-F5344CB8AC3E}">
        <p14:creationId xmlns:p14="http://schemas.microsoft.com/office/powerpoint/2010/main" val="165489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2CB91B3D-91C0-4D88-B4EE-5AEF77A23F98}" type="slidenum">
              <a:rPr lang="en-US" altLang="en-US" sz="1200" smtClean="0"/>
              <a:pPr/>
              <a:t>33</a:t>
            </a:fld>
            <a:endParaRPr lang="en-US" alt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5996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F2F6801-DFF8-449C-A12E-0B79E2E03E39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306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2EF2817-FD12-428F-A917-E72F8B1CE532}" type="slidenum">
              <a:rPr lang="en-US" altLang="en-US" sz="1200" smtClean="0"/>
              <a:pPr/>
              <a:t>36</a:t>
            </a:fld>
            <a:endParaRPr lang="en-US" alt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renovation</a:t>
            </a:r>
          </a:p>
        </p:txBody>
      </p:sp>
    </p:spTree>
    <p:extLst>
      <p:ext uri="{BB962C8B-B14F-4D97-AF65-F5344CB8AC3E}">
        <p14:creationId xmlns:p14="http://schemas.microsoft.com/office/powerpoint/2010/main" val="1396976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836A7C5-CE72-4CDB-819C-47AA70088A8B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175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4B9298E-2C4D-4FE3-A121-77BED45D3AD2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b="1"/>
              <a:t>Q</a:t>
            </a:r>
            <a:r>
              <a:rPr lang="en-US" altLang="en-US"/>
              <a:t>ua</a:t>
            </a:r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996387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D1DF4FF-1209-4C6A-9469-633E323E8FB2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82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0C4D6B4-4C5A-4CD5-8B43-38C5EABF35C1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45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98D93C4C-C7A0-4AC7-A490-7E45FB2B3D6F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38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  <a:cs typeface="+mn-cs"/>
              </a:rPr>
              <a:t>Svante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pitchFamily="48" charset="-128"/>
                <a:cs typeface="+mn-cs"/>
              </a:rPr>
              <a:t>Pääbo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B3E9DB-E6E0-4A25-B9EB-4F222809AA5B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8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</a:t>
            </a:r>
            <a:r>
              <a:rPr lang="zh-CN" altLang="en-US" dirty="0"/>
              <a:t>刚好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B3E9DB-E6E0-4A25-B9EB-4F222809AA5B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834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b="1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DF09FCE-A61D-4898-B361-6DBA6C3BA5BE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58282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B74E1DF-14A9-4D0E-96E2-90D7D0A78795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12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Melting point---intermolecular packing is weaker; boiling point: intermolecular attractive force of toluene is larger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B3E9DB-E6E0-4A25-B9EB-4F222809AA5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28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1059C037-21E2-4D58-BD40-7169FCCBBFD4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47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428EF53-1252-46F3-B8FB-21394725E026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298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099617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8516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482097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76841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559747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763295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096688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4412501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214018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5189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164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0585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443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6033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0446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3155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35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924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5382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55786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775817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877460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306123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710649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73453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00289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4273541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611710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oup 11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0" descr="Triangle--Gray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8"/>
            <p:cNvSpPr>
              <a:spLocks noChangeArrowheads="1"/>
            </p:cNvSpPr>
            <p:nvPr userDrawn="1"/>
          </p:nvSpPr>
          <p:spPr bwMode="auto">
            <a:xfrm>
              <a:off x="5077" y="3754"/>
              <a:ext cx="53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9pPr>
            </a:lstStyle>
            <a:p>
              <a:pPr algn="ctr">
                <a:defRPr/>
              </a:pPr>
              <a:r>
                <a:rPr lang="en-US" altLang="en-US" sz="1400">
                  <a:latin typeface="Times New Roman" pitchFamily="18" charset="0"/>
                </a:rPr>
                <a:t>Modern</a:t>
              </a:r>
            </a:p>
            <a:p>
              <a:pPr algn="ctr">
                <a:defRPr/>
              </a:pPr>
              <a:r>
                <a:rPr lang="en-US" altLang="en-US" sz="1400">
                  <a:latin typeface="Times New Roman" pitchFamily="18" charset="0"/>
                </a:rPr>
                <a:t>Materials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eaLnBrk="1" hangingPunct="1">
              <a:defRPr/>
            </a:pPr>
            <a:r>
              <a:rPr lang="en-US" altLang="en-US" sz="1000" dirty="0">
                <a:solidFill>
                  <a:srgbClr val="73738C"/>
                </a:solidFill>
              </a:rPr>
              <a:t>© 20</a:t>
            </a:r>
            <a:r>
              <a:rPr lang="en-US" altLang="zh-TW" sz="1000" dirty="0">
                <a:solidFill>
                  <a:srgbClr val="73738C"/>
                </a:solidFill>
                <a:ea typeface="新細明體" pitchFamily="18" charset="-120"/>
              </a:rPr>
              <a:t>15</a:t>
            </a:r>
            <a:r>
              <a:rPr lang="en-US" altLang="en-US" sz="1000" dirty="0">
                <a:solidFill>
                  <a:srgbClr val="73738C"/>
                </a:solidFill>
              </a:rPr>
              <a:t> Pearson Education, Inc.</a:t>
            </a:r>
            <a:endParaRPr lang="en-US" altLang="en-US" b="1" dirty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533900" y="1676400"/>
            <a:ext cx="457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>Chapter 12</a:t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> Solids and </a:t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>Modern Materials </a:t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endParaRPr lang="en-US" altLang="en-US" sz="3400" b="1">
              <a:solidFill>
                <a:schemeClr val="tx2"/>
              </a:solidFill>
              <a:cs typeface="Arial" charset="0"/>
            </a:endParaRPr>
          </a:p>
        </p:txBody>
      </p:sp>
      <p:sp>
        <p:nvSpPr>
          <p:cNvPr id="3076" name="Rectangle 16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16311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2-D Lattices</a:t>
            </a:r>
          </a:p>
        </p:txBody>
      </p:sp>
      <p:pic>
        <p:nvPicPr>
          <p:cNvPr id="4" name="Picture 3" descr="12_04_Figure.jpg"/>
          <p:cNvPicPr>
            <a:picLocks noChangeAspect="1"/>
          </p:cNvPicPr>
          <p:nvPr/>
        </p:nvPicPr>
        <p:blipFill>
          <a:blip r:embed="rId2"/>
          <a:srcRect b="4031"/>
          <a:stretch>
            <a:fillRect/>
          </a:stretch>
        </p:blipFill>
        <p:spPr>
          <a:xfrm>
            <a:off x="228600" y="1295400"/>
            <a:ext cx="8534400" cy="413613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3-D Crystal Lattices</a:t>
            </a:r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524000"/>
            <a:ext cx="8686800" cy="1524000"/>
          </a:xfrm>
        </p:spPr>
        <p:txBody>
          <a:bodyPr/>
          <a:lstStyle/>
          <a:p>
            <a:pPr eaLnBrk="1" hangingPunct="1"/>
            <a:r>
              <a:rPr lang="en-US" altLang="en-US" sz="2800"/>
              <a:t>There are seven basic three-dimensional lattices:  cubic, tetragonal, orthorhombic, rhombohedral, hexagonal, monoclinic, and triclinic.</a:t>
            </a:r>
          </a:p>
        </p:txBody>
      </p:sp>
      <p:pic>
        <p:nvPicPr>
          <p:cNvPr id="5" name="Picture 4" descr="12_06_Figure.jpg"/>
          <p:cNvPicPr>
            <a:picLocks noChangeAspect="1"/>
          </p:cNvPicPr>
          <p:nvPr/>
        </p:nvPicPr>
        <p:blipFill>
          <a:blip r:embed="rId2"/>
          <a:srcRect b="3333"/>
          <a:stretch>
            <a:fillRect/>
          </a:stretch>
        </p:blipFill>
        <p:spPr>
          <a:xfrm>
            <a:off x="1219200" y="3007179"/>
            <a:ext cx="6553200" cy="339362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altLang="en-US"/>
              <a:t>Primitive vs. Centered  Lattices</a:t>
            </a:r>
          </a:p>
        </p:txBody>
      </p:sp>
      <p:sp>
        <p:nvSpPr>
          <p:cNvPr id="11267" name="Content Placeholder 5"/>
          <p:cNvSpPr>
            <a:spLocks noGrp="1"/>
          </p:cNvSpPr>
          <p:nvPr>
            <p:ph idx="1"/>
          </p:nvPr>
        </p:nvSpPr>
        <p:spPr>
          <a:xfrm>
            <a:off x="0" y="1143000"/>
            <a:ext cx="4267200" cy="5334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Primitive lattices</a:t>
            </a:r>
            <a:r>
              <a:rPr lang="en-US" altLang="en-US" dirty="0"/>
              <a:t> lattice points at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corner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b="1" dirty="0"/>
              <a:t>Centered lattices</a:t>
            </a:r>
            <a:r>
              <a:rPr lang="en-US" altLang="en-US" dirty="0"/>
              <a:t> has one lattice point at the center (</a:t>
            </a:r>
            <a:r>
              <a:rPr lang="en-US" altLang="en-US" b="1" dirty="0"/>
              <a:t>body-center), </a:t>
            </a:r>
            <a:r>
              <a:rPr lang="en-US" altLang="en-US" dirty="0"/>
              <a:t>or</a:t>
            </a:r>
            <a:r>
              <a:rPr lang="en-US" altLang="en-US" b="1" dirty="0"/>
              <a:t> </a:t>
            </a:r>
            <a:r>
              <a:rPr lang="en-US" altLang="en-US" dirty="0"/>
              <a:t>has</a:t>
            </a:r>
            <a:r>
              <a:rPr lang="en-US" altLang="en-US" b="1" dirty="0"/>
              <a:t> </a:t>
            </a:r>
            <a:r>
              <a:rPr lang="en-US" altLang="en-US" dirty="0"/>
              <a:t>one lattice point at each face (</a:t>
            </a:r>
            <a:r>
              <a:rPr lang="en-US" altLang="en-US" b="1" dirty="0"/>
              <a:t>face-center)</a:t>
            </a:r>
            <a:r>
              <a:rPr lang="en-US" altLang="en-US" dirty="0"/>
              <a:t>.</a:t>
            </a:r>
          </a:p>
        </p:txBody>
      </p:sp>
      <p:pic>
        <p:nvPicPr>
          <p:cNvPr id="5" name="Picture 4" descr="12_0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777802" y="1066360"/>
            <a:ext cx="1765998" cy="537200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Motifs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610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Sometimes, the atoms are </a:t>
            </a:r>
            <a:r>
              <a:rPr lang="en-US" altLang="en-US" sz="2800" i="1"/>
              <a:t>not</a:t>
            </a:r>
            <a:r>
              <a:rPr lang="en-US" altLang="en-US" sz="2800"/>
              <a:t> on the lattice points, but the overall structure follows a particular unit cell. The groups of atoms that define the overall structure is called a </a:t>
            </a:r>
            <a:r>
              <a:rPr lang="en-US" altLang="en-US" sz="2800" b="1"/>
              <a:t>motif</a:t>
            </a:r>
            <a:r>
              <a:rPr lang="en-US" altLang="en-US" sz="2800"/>
              <a:t>.</a:t>
            </a:r>
          </a:p>
        </p:txBody>
      </p:sp>
      <p:pic>
        <p:nvPicPr>
          <p:cNvPr id="5" name="Picture 4" descr="12_08_Figure.jpg"/>
          <p:cNvPicPr>
            <a:picLocks noChangeAspect="1"/>
          </p:cNvPicPr>
          <p:nvPr/>
        </p:nvPicPr>
        <p:blipFill>
          <a:blip r:embed="rId2"/>
          <a:srcRect b="5197"/>
          <a:stretch>
            <a:fillRect/>
          </a:stretch>
        </p:blipFill>
        <p:spPr>
          <a:xfrm>
            <a:off x="893514" y="2971800"/>
            <a:ext cx="7259886" cy="2743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Metallic Structure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838200" y="990600"/>
            <a:ext cx="7696200" cy="13716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structures of many metals conform to one of the cubic unit cells: simple cubic, body-centered cubic, or face-centered cubic. </a:t>
            </a:r>
          </a:p>
        </p:txBody>
      </p:sp>
      <p:pic>
        <p:nvPicPr>
          <p:cNvPr id="5" name="Picture 4" descr="12_11_Figure.jpg"/>
          <p:cNvPicPr>
            <a:picLocks noChangeAspect="1"/>
          </p:cNvPicPr>
          <p:nvPr/>
        </p:nvPicPr>
        <p:blipFill>
          <a:blip r:embed="rId2"/>
          <a:srcRect l="11607" r="23214" b="4304"/>
          <a:stretch>
            <a:fillRect/>
          </a:stretch>
        </p:blipFill>
        <p:spPr>
          <a:xfrm>
            <a:off x="2286000" y="2438400"/>
            <a:ext cx="4419600" cy="393041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98663" y="12700"/>
            <a:ext cx="6629400" cy="1143000"/>
          </a:xfrm>
        </p:spPr>
        <p:txBody>
          <a:bodyPr/>
          <a:lstStyle/>
          <a:p>
            <a:pPr eaLnBrk="1" hangingPunct="1"/>
            <a:r>
              <a:rPr lang="en-US" altLang="en-US"/>
              <a:t>Cubic Structures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2286000" y="914400"/>
            <a:ext cx="6858000" cy="5486400"/>
          </a:xfrm>
        </p:spPr>
        <p:txBody>
          <a:bodyPr/>
          <a:lstStyle/>
          <a:p>
            <a:pPr eaLnBrk="1" hangingPunct="1"/>
            <a:r>
              <a:rPr lang="en-US" altLang="en-US" sz="2800"/>
              <a:t>Not every part of an atom on a lattice point is completely within that unit cell.  One can determine how many atoms are within each unit cell.</a:t>
            </a:r>
          </a:p>
          <a:p>
            <a:pPr eaLnBrk="1" hangingPunct="1"/>
            <a:r>
              <a:rPr lang="en-US" altLang="en-US" sz="2800"/>
              <a:t>Eight cubes meet at a corner, therefore only 1/8 of that corner atom is within any one unit cell meeting there.</a:t>
            </a:r>
          </a:p>
          <a:p>
            <a:pPr eaLnBrk="1" hangingPunct="1"/>
            <a:r>
              <a:rPr lang="en-US" altLang="en-US" sz="2800"/>
              <a:t>Two cubes meet at a face, therefore only 1/2 of that face atom is within any one unit cell meeting there.</a:t>
            </a:r>
          </a:p>
          <a:p>
            <a:pPr eaLnBrk="1" hangingPunct="1"/>
            <a:r>
              <a:rPr lang="en-US" altLang="en-US" sz="2800"/>
              <a:t>A body-centered atom is entirely </a:t>
            </a:r>
            <a:br>
              <a:rPr lang="en-US" altLang="en-US" sz="2800"/>
            </a:br>
            <a:r>
              <a:rPr lang="en-US" altLang="en-US" sz="2800"/>
              <a:t>within the unit cell.</a:t>
            </a:r>
          </a:p>
        </p:txBody>
      </p:sp>
      <p:pic>
        <p:nvPicPr>
          <p:cNvPr id="5" name="Picture 4" descr="12_12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81000" y="304800"/>
            <a:ext cx="1853184" cy="6172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3338"/>
            <a:ext cx="7772400" cy="1143001"/>
          </a:xfrm>
        </p:spPr>
        <p:txBody>
          <a:bodyPr/>
          <a:lstStyle/>
          <a:p>
            <a:pPr eaLnBrk="1" hangingPunct="1"/>
            <a:r>
              <a:rPr lang="en-US" altLang="en-US"/>
              <a:t>Close Packing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05400" y="914400"/>
            <a:ext cx="4038600" cy="5257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Nature does not like empty space!  </a:t>
            </a:r>
          </a:p>
          <a:p>
            <a:pPr eaLnBrk="1" hangingPunct="1"/>
            <a:r>
              <a:rPr lang="en-US" altLang="en-US" sz="2800" dirty="0"/>
              <a:t>The atoms in a crystal pack as close together as they can.</a:t>
            </a:r>
          </a:p>
          <a:p>
            <a:pPr eaLnBrk="1" hangingPunct="1"/>
            <a:r>
              <a:rPr lang="en-US" altLang="en-US" sz="2800" dirty="0"/>
              <a:t>The two common types of packing seen are</a:t>
            </a:r>
          </a:p>
          <a:p>
            <a:pPr eaLnBrk="1" hangingPunct="1"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sz="2800" dirty="0"/>
              <a:t>cubic close-packed.</a:t>
            </a:r>
          </a:p>
          <a:p>
            <a:pPr eaLnBrk="1" hangingPunct="1"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sz="2800" dirty="0"/>
              <a:t>hexagonal          close-packed.</a:t>
            </a:r>
          </a:p>
        </p:txBody>
      </p:sp>
      <p:pic>
        <p:nvPicPr>
          <p:cNvPr id="5" name="Picture 4" descr="12_14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228600" y="1066800"/>
            <a:ext cx="4800600" cy="453150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Alloys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143000"/>
            <a:ext cx="8458200" cy="2438400"/>
          </a:xfrm>
        </p:spPr>
        <p:txBody>
          <a:bodyPr/>
          <a:lstStyle/>
          <a:p>
            <a:pPr eaLnBrk="1" hangingPunct="1"/>
            <a:r>
              <a:rPr lang="en-US" altLang="en-US" sz="2800" b="1"/>
              <a:t>Alloys</a:t>
            </a:r>
            <a:r>
              <a:rPr lang="en-US" altLang="en-US" sz="2800"/>
              <a:t> are materials that contain more than one element and have the characteristic properties of metals.</a:t>
            </a:r>
          </a:p>
          <a:p>
            <a:pPr eaLnBrk="1" hangingPunct="1"/>
            <a:r>
              <a:rPr lang="en-US" altLang="en-US" sz="2800"/>
              <a:t>It is an important means employed to change the properties of certain metals.</a:t>
            </a:r>
          </a:p>
        </p:txBody>
      </p:sp>
      <p:pic>
        <p:nvPicPr>
          <p:cNvPr id="5" name="Picture 4" descr="12_02_Table.jpg"/>
          <p:cNvPicPr>
            <a:picLocks noChangeAspect="1"/>
          </p:cNvPicPr>
          <p:nvPr/>
        </p:nvPicPr>
        <p:blipFill>
          <a:blip r:embed="rId2"/>
          <a:srcRect b="4326"/>
          <a:stretch>
            <a:fillRect/>
          </a:stretch>
        </p:blipFill>
        <p:spPr>
          <a:xfrm>
            <a:off x="765313" y="3505200"/>
            <a:ext cx="7235687" cy="2971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FC19B8-AFD3-4ABF-B45F-1068D578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4953000" cy="36112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125819-643C-49C8-A302-EAEA626B0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276600"/>
            <a:ext cx="5485714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6575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0800"/>
            <a:ext cx="7772400" cy="939800"/>
          </a:xfrm>
        </p:spPr>
        <p:txBody>
          <a:bodyPr/>
          <a:lstStyle/>
          <a:p>
            <a:pPr eaLnBrk="1" hangingPunct="1"/>
            <a:r>
              <a:rPr lang="en-US" altLang="en-US"/>
              <a:t>Types of Alloys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3352800"/>
            <a:ext cx="8839200" cy="2790825"/>
          </a:xfrm>
        </p:spPr>
        <p:txBody>
          <a:bodyPr/>
          <a:lstStyle/>
          <a:p>
            <a:pPr eaLnBrk="1" hangingPunct="1"/>
            <a:r>
              <a:rPr lang="en-US" altLang="en-US" sz="2800" b="1" dirty="0">
                <a:solidFill>
                  <a:srgbClr val="FF0000"/>
                </a:solidFill>
              </a:rPr>
              <a:t>Substitutional alloys</a:t>
            </a:r>
            <a:r>
              <a:rPr lang="en-US" altLang="en-US" sz="2800" dirty="0">
                <a:solidFill>
                  <a:srgbClr val="FF0000"/>
                </a:solidFill>
              </a:rPr>
              <a:t>: A second element takes the place of a metal atom.            (</a:t>
            </a:r>
            <a:r>
              <a:rPr lang="en-US" altLang="zh-CN" sz="2800" dirty="0">
                <a:solidFill>
                  <a:srgbClr val="FF0000"/>
                </a:solidFill>
              </a:rPr>
              <a:t>Homogeneous alloys)</a:t>
            </a:r>
            <a:endParaRPr lang="en-US" altLang="en-US" sz="28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800" b="1" dirty="0">
                <a:solidFill>
                  <a:srgbClr val="FF0000"/>
                </a:solidFill>
              </a:rPr>
              <a:t>Interstitial alloys</a:t>
            </a:r>
            <a:r>
              <a:rPr lang="en-US" altLang="en-US" sz="2800" dirty="0">
                <a:solidFill>
                  <a:srgbClr val="FF0000"/>
                </a:solidFill>
              </a:rPr>
              <a:t>: A second element fills a space in the lattice of metal atoms.</a:t>
            </a:r>
          </a:p>
          <a:p>
            <a:pPr eaLnBrk="1" hangingPunct="1"/>
            <a:r>
              <a:rPr lang="en-US" altLang="en-US" sz="2800" b="1" dirty="0"/>
              <a:t>Heterogeneous alloys</a:t>
            </a:r>
            <a:r>
              <a:rPr lang="en-US" altLang="en-US" sz="2800" dirty="0"/>
              <a:t>: components not dispersed uniformly</a:t>
            </a:r>
            <a:endParaRPr lang="en-US" altLang="en-US" sz="2800" b="1" dirty="0"/>
          </a:p>
        </p:txBody>
      </p:sp>
      <p:pic>
        <p:nvPicPr>
          <p:cNvPr id="6" name="Picture 5" descr="12_15_Figure.jpg"/>
          <p:cNvPicPr>
            <a:picLocks noChangeAspect="1"/>
          </p:cNvPicPr>
          <p:nvPr/>
        </p:nvPicPr>
        <p:blipFill>
          <a:blip r:embed="rId3"/>
          <a:srcRect b="4801"/>
          <a:stretch>
            <a:fillRect/>
          </a:stretch>
        </p:blipFill>
        <p:spPr>
          <a:xfrm>
            <a:off x="152400" y="1219200"/>
            <a:ext cx="4823791" cy="1981200"/>
          </a:xfrm>
          <a:prstGeom prst="rect">
            <a:avLst/>
          </a:prstGeom>
        </p:spPr>
      </p:pic>
      <p:pic>
        <p:nvPicPr>
          <p:cNvPr id="7" name="Picture 6" descr="12_16_Figure.jpg"/>
          <p:cNvPicPr>
            <a:picLocks noChangeAspect="1"/>
          </p:cNvPicPr>
          <p:nvPr/>
        </p:nvPicPr>
        <p:blipFill>
          <a:blip r:embed="rId4"/>
          <a:srcRect b="3826"/>
          <a:stretch>
            <a:fillRect/>
          </a:stretch>
        </p:blipFill>
        <p:spPr>
          <a:xfrm>
            <a:off x="4993661" y="1219200"/>
            <a:ext cx="3997939" cy="208178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States of Matter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66800"/>
            <a:ext cx="4800600" cy="5029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en-US" sz="2800" dirty="0"/>
              <a:t>The fundamental difference between states of matter </a:t>
            </a:r>
            <a:r>
              <a:rPr lang="en-US" altLang="en-US" sz="2800" dirty="0">
                <a:solidFill>
                  <a:srgbClr val="FF0000"/>
                </a:solidFill>
              </a:rPr>
              <a:t>is the strength of the intermolecular forces of attraction</a:t>
            </a:r>
            <a:r>
              <a:rPr lang="en-US" altLang="en-US" sz="2800" dirty="0"/>
              <a:t>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en-US" sz="2800" dirty="0"/>
              <a:t>Stronger forces bring molecules closer together.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en-US" sz="2800" dirty="0"/>
              <a:t>Solids and liquids are referred to as the </a:t>
            </a:r>
            <a:r>
              <a:rPr lang="en-US" altLang="en-US" sz="2800" i="1" dirty="0"/>
              <a:t>condensed phases</a:t>
            </a:r>
            <a:r>
              <a:rPr lang="en-US" altLang="en-US" sz="2800" dirty="0"/>
              <a:t>.</a:t>
            </a:r>
          </a:p>
        </p:txBody>
      </p:sp>
      <p:sp>
        <p:nvSpPr>
          <p:cNvPr id="4100" name="Rectangle 10"/>
          <p:cNvSpPr>
            <a:spLocks noChangeArrowheads="1"/>
          </p:cNvSpPr>
          <p:nvPr/>
        </p:nvSpPr>
        <p:spPr bwMode="auto">
          <a:xfrm>
            <a:off x="3933825" y="32099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6" name="Picture 5" descr="11_0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876800" y="1524000"/>
            <a:ext cx="4013224" cy="3962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Intermetallic Compounds</a:t>
            </a:r>
          </a:p>
        </p:txBody>
      </p:sp>
      <p:sp>
        <p:nvSpPr>
          <p:cNvPr id="18435" name="Content Placeholder 5"/>
          <p:cNvSpPr>
            <a:spLocks noGrp="1"/>
          </p:cNvSpPr>
          <p:nvPr>
            <p:ph idx="1"/>
          </p:nvPr>
        </p:nvSpPr>
        <p:spPr>
          <a:xfrm>
            <a:off x="381000" y="1143000"/>
            <a:ext cx="8534400" cy="2438400"/>
          </a:xfrm>
        </p:spPr>
        <p:txBody>
          <a:bodyPr/>
          <a:lstStyle/>
          <a:p>
            <a:pPr eaLnBrk="1" hangingPunct="1"/>
            <a:r>
              <a:rPr lang="en-US" altLang="en-US" dirty="0"/>
              <a:t>compounds, </a:t>
            </a:r>
            <a:r>
              <a:rPr lang="en-US" altLang="en-US" i="1" dirty="0"/>
              <a:t>not</a:t>
            </a:r>
            <a:r>
              <a:rPr lang="en-US" altLang="en-US" dirty="0"/>
              <a:t> mixtures</a:t>
            </a:r>
          </a:p>
          <a:p>
            <a:pPr eaLnBrk="1" hangingPunct="1"/>
            <a:r>
              <a:rPr lang="en-US" altLang="en-US" dirty="0"/>
              <a:t>distinct properties, definite composition (since they are compounds)</a:t>
            </a:r>
          </a:p>
          <a:p>
            <a:pPr eaLnBrk="1" hangingPunct="1"/>
            <a:r>
              <a:rPr lang="en-US" altLang="en-US" dirty="0"/>
              <a:t>ordered, rather than randomly distributed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5" name="Picture 4" descr="12_17_Figure.jpg"/>
          <p:cNvPicPr>
            <a:picLocks noChangeAspect="1"/>
          </p:cNvPicPr>
          <p:nvPr/>
        </p:nvPicPr>
        <p:blipFill>
          <a:blip r:embed="rId2"/>
          <a:srcRect b="5169"/>
          <a:stretch>
            <a:fillRect/>
          </a:stretch>
        </p:blipFill>
        <p:spPr>
          <a:xfrm>
            <a:off x="872359" y="3505200"/>
            <a:ext cx="7357241" cy="2362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Metallic Bonding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524000"/>
            <a:ext cx="4572000" cy="4572000"/>
          </a:xfrm>
        </p:spPr>
        <p:txBody>
          <a:bodyPr/>
          <a:lstStyle/>
          <a:p>
            <a:pPr eaLnBrk="1" hangingPunct="1"/>
            <a:r>
              <a:rPr lang="en-US" altLang="en-US" sz="2800"/>
              <a:t>One can think of a metal as a group of cations suspended in a sea of electrons.</a:t>
            </a:r>
          </a:p>
          <a:p>
            <a:pPr eaLnBrk="1" hangingPunct="1"/>
            <a:r>
              <a:rPr lang="en-US" altLang="en-US" sz="2800"/>
              <a:t>The electrical and thermal conductivity, ductility, and malleability of metals is explained by this model.</a:t>
            </a:r>
          </a:p>
        </p:txBody>
      </p:sp>
      <p:pic>
        <p:nvPicPr>
          <p:cNvPr id="5" name="Picture 4" descr="12_20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181600" y="1219200"/>
            <a:ext cx="3465381" cy="45591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Molecular-Orbital Approach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76200" y="1371600"/>
            <a:ext cx="4429125" cy="472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As the number of atoms in a chain increases, the energy gap between the bonding orbitals and between the antibonding orbitals disappears, resulting in a continuous band of energy. The approach seen here only takes into account </a:t>
            </a:r>
            <a:r>
              <a:rPr lang="en-US" altLang="en-US" sz="2800" i="1"/>
              <a:t>s</a:t>
            </a:r>
            <a:r>
              <a:rPr lang="en-US" altLang="en-US" sz="2800"/>
              <a:t>-orbital population.</a:t>
            </a:r>
          </a:p>
        </p:txBody>
      </p:sp>
      <p:pic>
        <p:nvPicPr>
          <p:cNvPr id="5" name="Picture 4" descr="12_22_Figure.jpg"/>
          <p:cNvPicPr>
            <a:picLocks noChangeAspect="1"/>
          </p:cNvPicPr>
          <p:nvPr/>
        </p:nvPicPr>
        <p:blipFill>
          <a:blip r:embed="rId3"/>
          <a:srcRect b="3209"/>
          <a:stretch>
            <a:fillRect/>
          </a:stretch>
        </p:blipFill>
        <p:spPr>
          <a:xfrm>
            <a:off x="4521758" y="1986370"/>
            <a:ext cx="4463383" cy="288525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4"/>
          <p:cNvSpPr>
            <a:spLocks noGrp="1"/>
          </p:cNvSpPr>
          <p:nvPr>
            <p:ph type="title"/>
          </p:nvPr>
        </p:nvSpPr>
        <p:spPr>
          <a:xfrm>
            <a:off x="304800" y="23813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/>
              <a:t>MO Approach with More Orbitals</a:t>
            </a:r>
          </a:p>
        </p:txBody>
      </p:sp>
      <p:sp>
        <p:nvSpPr>
          <p:cNvPr id="21507" name="Content Placeholder 5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667000"/>
          </a:xfrm>
        </p:spPr>
        <p:txBody>
          <a:bodyPr/>
          <a:lstStyle/>
          <a:p>
            <a:pPr eaLnBrk="1" hangingPunct="1"/>
            <a:r>
              <a:rPr lang="en-US" altLang="en-US"/>
              <a:t>Most metals have </a:t>
            </a:r>
            <a:r>
              <a:rPr lang="en-US" altLang="en-US" i="1"/>
              <a:t>d</a:t>
            </a:r>
            <a:r>
              <a:rPr lang="en-US" altLang="en-US"/>
              <a:t> and </a:t>
            </a:r>
            <a:r>
              <a:rPr lang="en-US" altLang="en-US" i="1"/>
              <a:t>p</a:t>
            </a:r>
            <a:r>
              <a:rPr lang="en-US" altLang="en-US"/>
              <a:t> orbitals to consider.</a:t>
            </a:r>
          </a:p>
          <a:p>
            <a:pPr eaLnBrk="1" hangingPunct="1"/>
            <a:r>
              <a:rPr lang="en-US" altLang="en-US"/>
              <a:t>Their MO diagrams lead to more bands that better explain conductivity and other properties of metals.</a:t>
            </a:r>
          </a:p>
        </p:txBody>
      </p:sp>
      <p:pic>
        <p:nvPicPr>
          <p:cNvPr id="5" name="Picture 4" descr="12_23_Figure.jpg"/>
          <p:cNvPicPr>
            <a:picLocks noChangeAspect="1"/>
          </p:cNvPicPr>
          <p:nvPr/>
        </p:nvPicPr>
        <p:blipFill>
          <a:blip r:embed="rId2"/>
          <a:srcRect b="3556"/>
          <a:stretch>
            <a:fillRect/>
          </a:stretch>
        </p:blipFill>
        <p:spPr>
          <a:xfrm>
            <a:off x="2286000" y="3536850"/>
            <a:ext cx="4648200" cy="30163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Ionic Solids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 ionic solids, the lattice comprises alternately charged ions.</a:t>
            </a:r>
          </a:p>
          <a:p>
            <a:pPr eaLnBrk="1" hangingPunct="1"/>
            <a:r>
              <a:rPr lang="en-US" altLang="en-US" sz="2800" dirty="0"/>
              <a:t>Ionic solids have very high melting and boiling points and are quintessential crystals.</a:t>
            </a:r>
          </a:p>
        </p:txBody>
      </p:sp>
      <p:pic>
        <p:nvPicPr>
          <p:cNvPr id="22532" name="Picture 6" descr="12_25_Figure_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"/>
          <a:stretch/>
        </p:blipFill>
        <p:spPr bwMode="auto">
          <a:xfrm>
            <a:off x="5322888" y="1265238"/>
            <a:ext cx="1458912" cy="515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267200" y="228600"/>
            <a:ext cx="4876800" cy="1143000"/>
          </a:xfrm>
        </p:spPr>
        <p:txBody>
          <a:bodyPr/>
          <a:lstStyle/>
          <a:p>
            <a:pPr eaLnBrk="1" hangingPunct="1"/>
            <a:r>
              <a:rPr lang="en-US" altLang="en-US"/>
              <a:t>Ionic Solids</a:t>
            </a:r>
          </a:p>
        </p:txBody>
      </p:sp>
      <p:sp>
        <p:nvSpPr>
          <p:cNvPr id="2355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3338" y="304800"/>
            <a:ext cx="4233862" cy="6400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Most favorable structures have cation–anion distances as close as possible, but the anion–anion and cation–cation distances are maximized.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dirty="0"/>
              <a:t>Three common structures for 1:1 salts:</a:t>
            </a:r>
          </a:p>
          <a:p>
            <a:pPr eaLnBrk="1" hangingPunct="1">
              <a:spcBef>
                <a:spcPts val="300"/>
              </a:spcBef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z="2800" dirty="0" err="1"/>
              <a:t>CsCl</a:t>
            </a:r>
            <a:r>
              <a:rPr lang="en-US" altLang="en-US" sz="2800" dirty="0"/>
              <a:t> structure</a:t>
            </a:r>
          </a:p>
          <a:p>
            <a:pPr eaLnBrk="1" hangingPunct="1">
              <a:spcBef>
                <a:spcPts val="300"/>
              </a:spcBef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z="2800" dirty="0"/>
              <a:t>NaCl (rock salt) structure</a:t>
            </a:r>
          </a:p>
          <a:p>
            <a:pPr eaLnBrk="1" hangingPunct="1">
              <a:spcBef>
                <a:spcPts val="300"/>
              </a:spcBef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z="2800" dirty="0"/>
              <a:t>zinc blende (ZnS) structure</a:t>
            </a:r>
          </a:p>
        </p:txBody>
      </p:sp>
      <p:pic>
        <p:nvPicPr>
          <p:cNvPr id="5" name="Picture 4" descr="12_25_Figure.jpg"/>
          <p:cNvPicPr>
            <a:picLocks noChangeAspect="1"/>
          </p:cNvPicPr>
          <p:nvPr/>
        </p:nvPicPr>
        <p:blipFill>
          <a:blip r:embed="rId2"/>
          <a:srcRect b="2853"/>
          <a:stretch>
            <a:fillRect/>
          </a:stretch>
        </p:blipFill>
        <p:spPr>
          <a:xfrm>
            <a:off x="4295313" y="1790700"/>
            <a:ext cx="4566690" cy="3276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/>
          </p:nvPr>
        </p:nvSpPr>
        <p:spPr>
          <a:xfrm>
            <a:off x="685800" y="95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Effect of Ion Size on Structure</a:t>
            </a:r>
          </a:p>
        </p:txBody>
      </p:sp>
      <p:sp>
        <p:nvSpPr>
          <p:cNvPr id="24579" name="Content Placeholder 5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1676400"/>
          </a:xfrm>
        </p:spPr>
        <p:txBody>
          <a:bodyPr/>
          <a:lstStyle/>
          <a:p>
            <a:pPr eaLnBrk="1" hangingPunct="1"/>
            <a:r>
              <a:rPr lang="en-US" altLang="en-US" dirty="0"/>
              <a:t>The size of the cation compared to the anion (radius ratio) is the major factor in which structure is seen for ionic compounds.</a:t>
            </a:r>
          </a:p>
        </p:txBody>
      </p:sp>
      <p:pic>
        <p:nvPicPr>
          <p:cNvPr id="5" name="Picture 4" descr="12_26_Figure.jpg"/>
          <p:cNvPicPr>
            <a:picLocks noChangeAspect="1"/>
          </p:cNvPicPr>
          <p:nvPr/>
        </p:nvPicPr>
        <p:blipFill>
          <a:blip r:embed="rId2"/>
          <a:srcRect b="3125"/>
          <a:stretch>
            <a:fillRect/>
          </a:stretch>
        </p:blipFill>
        <p:spPr>
          <a:xfrm>
            <a:off x="1790700" y="2556769"/>
            <a:ext cx="5562600" cy="400308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dirty="0"/>
              <a:t>Molecular Solids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463" y="1066800"/>
            <a:ext cx="4402137" cy="5257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Consist of atoms or molecules held </a:t>
            </a:r>
            <a:br>
              <a:rPr lang="en-US" altLang="en-US" sz="2800" dirty="0"/>
            </a:br>
            <a:r>
              <a:rPr lang="en-US" altLang="en-US" sz="2800" dirty="0"/>
              <a:t>together by weaker forces (dispersion, dipole–dipole, or hydrogen bonds).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dirty="0"/>
              <a:t>Shape (ability to </a:t>
            </a:r>
            <a:br>
              <a:rPr lang="en-US" altLang="en-US" sz="2800" dirty="0"/>
            </a:br>
            <a:r>
              <a:rPr lang="en-US" altLang="en-US" sz="2800" dirty="0"/>
              <a:t>stack) matters for </a:t>
            </a:r>
            <a:br>
              <a:rPr lang="en-US" altLang="en-US" sz="2800" dirty="0"/>
            </a:br>
            <a:r>
              <a:rPr lang="en-US" altLang="en-US" sz="2800" dirty="0"/>
              <a:t>some physical properties, like </a:t>
            </a:r>
            <a:br>
              <a:rPr lang="en-US" altLang="en-US" sz="2800" dirty="0"/>
            </a:br>
            <a:r>
              <a:rPr lang="en-US" altLang="en-US" sz="2800" dirty="0"/>
              <a:t>boiling point.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dirty="0"/>
              <a:t>Graphite is an example.</a:t>
            </a:r>
          </a:p>
        </p:txBody>
      </p:sp>
      <p:pic>
        <p:nvPicPr>
          <p:cNvPr id="6" name="Picture 5" descr="12_28_Figure.jpg"/>
          <p:cNvPicPr>
            <a:picLocks noChangeAspect="1"/>
          </p:cNvPicPr>
          <p:nvPr/>
        </p:nvPicPr>
        <p:blipFill>
          <a:blip r:embed="rId3"/>
          <a:srcRect b="3629"/>
          <a:stretch>
            <a:fillRect/>
          </a:stretch>
        </p:blipFill>
        <p:spPr>
          <a:xfrm>
            <a:off x="4054222" y="1255776"/>
            <a:ext cx="4784977" cy="2042160"/>
          </a:xfrm>
          <a:prstGeom prst="rect">
            <a:avLst/>
          </a:prstGeom>
        </p:spPr>
      </p:pic>
      <p:pic>
        <p:nvPicPr>
          <p:cNvPr id="7" name="Picture 6" descr="12_29_FigureB.jpg"/>
          <p:cNvPicPr>
            <a:picLocks noChangeAspect="1"/>
          </p:cNvPicPr>
          <p:nvPr/>
        </p:nvPicPr>
        <p:blipFill>
          <a:blip r:embed="rId4"/>
          <a:srcRect b="3807"/>
          <a:stretch>
            <a:fillRect/>
          </a:stretch>
        </p:blipFill>
        <p:spPr>
          <a:xfrm>
            <a:off x="4038600" y="3374136"/>
            <a:ext cx="4187718" cy="256946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Covalent-Network Solids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295400"/>
            <a:ext cx="4343400" cy="3810000"/>
          </a:xfrm>
        </p:spPr>
        <p:txBody>
          <a:bodyPr/>
          <a:lstStyle/>
          <a:p>
            <a:pPr eaLnBrk="1" hangingPunct="1"/>
            <a:r>
              <a:rPr lang="en-US" altLang="en-US" sz="2800"/>
              <a:t>Atoms are covalently bonded over large network distances with regular patterns of atoms.</a:t>
            </a:r>
          </a:p>
          <a:p>
            <a:pPr eaLnBrk="1" hangingPunct="1"/>
            <a:r>
              <a:rPr lang="en-US" altLang="en-US" sz="2800"/>
              <a:t>Tend to have higher melting and boiling points.</a:t>
            </a:r>
          </a:p>
          <a:p>
            <a:pPr eaLnBrk="1" hangingPunct="1"/>
            <a:r>
              <a:rPr lang="en-US" altLang="en-US" sz="2800"/>
              <a:t>Diamond is an example.</a:t>
            </a:r>
          </a:p>
        </p:txBody>
      </p:sp>
      <p:pic>
        <p:nvPicPr>
          <p:cNvPr id="5" name="Picture 4" descr="12_29_FigureA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81000" y="1524000"/>
            <a:ext cx="3962400" cy="449399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163"/>
            <a:ext cx="7772400" cy="960437"/>
          </a:xfrm>
        </p:spPr>
        <p:txBody>
          <a:bodyPr/>
          <a:lstStyle/>
          <a:p>
            <a:pPr eaLnBrk="1" hangingPunct="1"/>
            <a:r>
              <a:rPr lang="en-US" altLang="en-US"/>
              <a:t>Semiconductors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838200"/>
            <a:ext cx="4267200" cy="51498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They have a gap between the occupied MOs (valence band) and the unoccupied ones (conduction band).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dirty="0"/>
              <a:t>Electrons must enter the conduction band for electron transfer.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dirty="0">
                <a:solidFill>
                  <a:srgbClr val="FF0000"/>
                </a:solidFill>
              </a:rPr>
              <a:t>Group IVA elements have gaps between the bands of 0.08 to 3.05 </a:t>
            </a:r>
            <a:r>
              <a:rPr lang="en-US" altLang="en-US" sz="2800" dirty="0"/>
              <a:t>eV (7 to 300 kJ/mol).</a:t>
            </a:r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4267200" y="5334000"/>
            <a:ext cx="3886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r>
              <a:rPr lang="en-US" altLang="en-US" sz="2400"/>
              <a:t>Note: Band gaps over </a:t>
            </a:r>
            <a:br>
              <a:rPr lang="en-US" altLang="en-US" sz="2400"/>
            </a:br>
            <a:r>
              <a:rPr lang="en-US" altLang="en-US" sz="2400"/>
              <a:t>3.5 eV lead to the material being an insulator.</a:t>
            </a:r>
          </a:p>
        </p:txBody>
      </p:sp>
      <p:pic>
        <p:nvPicPr>
          <p:cNvPr id="6" name="Picture 5" descr="12_30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267200" y="914400"/>
            <a:ext cx="4555927" cy="3657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Classifying Solids Based on Bonds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3338" y="990600"/>
            <a:ext cx="5149850" cy="5486400"/>
          </a:xfrm>
        </p:spPr>
        <p:txBody>
          <a:bodyPr/>
          <a:lstStyle/>
          <a:p>
            <a:pPr eaLnBrk="1" hangingPunct="1"/>
            <a:r>
              <a:rPr lang="en-US" altLang="en-US" sz="2800" b="1" dirty="0"/>
              <a:t>Metallic solids</a:t>
            </a:r>
            <a:r>
              <a:rPr lang="en-US" altLang="en-US" sz="2800" dirty="0"/>
              <a:t> are held together by a “sea” of collectively shared electrons.</a:t>
            </a:r>
          </a:p>
          <a:p>
            <a:pPr eaLnBrk="1" hangingPunct="1"/>
            <a:r>
              <a:rPr lang="en-US" altLang="en-US" sz="2800" b="1" dirty="0"/>
              <a:t>Ionic solids</a:t>
            </a:r>
            <a:r>
              <a:rPr lang="en-US" altLang="en-US" sz="2800" dirty="0"/>
              <a:t> are sets of cations and anions mutually attracted to one another.</a:t>
            </a:r>
          </a:p>
          <a:p>
            <a:pPr eaLnBrk="1" hangingPunct="1"/>
            <a:r>
              <a:rPr lang="en-US" altLang="en-US" sz="2800" b="1" dirty="0"/>
              <a:t>Covalent-network solids</a:t>
            </a:r>
            <a:r>
              <a:rPr lang="en-US" altLang="en-US" sz="2800" dirty="0"/>
              <a:t> are joined by an extensive network of covalent bonds.</a:t>
            </a:r>
          </a:p>
          <a:p>
            <a:pPr eaLnBrk="1" hangingPunct="1"/>
            <a:r>
              <a:rPr lang="en-US" altLang="en-US" sz="2800" b="1" dirty="0"/>
              <a:t>Molecular solids</a:t>
            </a:r>
            <a:r>
              <a:rPr lang="en-US" altLang="en-US" sz="2800" dirty="0"/>
              <a:t> are discrete molecules held together by weak forces.</a:t>
            </a:r>
          </a:p>
        </p:txBody>
      </p:sp>
      <p:pic>
        <p:nvPicPr>
          <p:cNvPr id="5" name="Picture 4" descr="12_01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029200" y="1600200"/>
            <a:ext cx="3958418" cy="3429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A34CC-90E8-445D-8F72-AF03FE06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432699"/>
            <a:ext cx="3276600" cy="1450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A5AF3-23D5-442E-BDB1-BE9FCB3B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1" y="62095"/>
            <a:ext cx="8457143" cy="2923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CB9421-9B6C-4015-9A77-12064C846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008300"/>
            <a:ext cx="3429001" cy="35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2528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ft organic transistor integrated circuits | Plastics">
            <a:extLst>
              <a:ext uri="{FF2B5EF4-FFF2-40B4-BE49-F238E27FC236}">
                <a16:creationId xmlns:a16="http://schemas.microsoft.com/office/drawing/2014/main" id="{9F6F51DD-3FF3-4ED0-A867-5F765274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398" y="838200"/>
            <a:ext cx="2920203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ganic field-effect transistor - Wikiwand">
            <a:extLst>
              <a:ext uri="{FF2B5EF4-FFF2-40B4-BE49-F238E27FC236}">
                <a16:creationId xmlns:a16="http://schemas.microsoft.com/office/drawing/2014/main" id="{F0D09022-26B7-4217-B87A-FEFA131F9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18149"/>
            <a:ext cx="32766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LED Technology | AOI Display">
            <a:extLst>
              <a:ext uri="{FF2B5EF4-FFF2-40B4-BE49-F238E27FC236}">
                <a16:creationId xmlns:a16="http://schemas.microsoft.com/office/drawing/2014/main" id="{E848A9D9-5BD1-42C0-9013-C4F15E15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4" y="3403107"/>
            <a:ext cx="4491037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 descr="Samsung to launch much-anticipated QD-OLED TV, expand MicroLED lines - The  Korea Economic Daily Global Edition">
            <a:extLst>
              <a:ext uri="{FF2B5EF4-FFF2-40B4-BE49-F238E27FC236}">
                <a16:creationId xmlns:a16="http://schemas.microsoft.com/office/drawing/2014/main" id="{503FEF5A-02A8-4702-A686-4FC6DF8D3B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Samsung to launch much-anticipated QD-OLED TV, expand MicroLED lines - The  Korea Economic Daily Global Edition">
            <a:extLst>
              <a:ext uri="{FF2B5EF4-FFF2-40B4-BE49-F238E27FC236}">
                <a16:creationId xmlns:a16="http://schemas.microsoft.com/office/drawing/2014/main" id="{B310D8F4-47A3-4EA2-A8B8-27825046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712" y="3429000"/>
            <a:ext cx="3828784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B3031722-4BCC-45C8-A2F1-23381676ACF8}"/>
              </a:ext>
            </a:extLst>
          </p:cNvPr>
          <p:cNvSpPr/>
          <p:nvPr/>
        </p:nvSpPr>
        <p:spPr bwMode="auto">
          <a:xfrm>
            <a:off x="4483073" y="4381500"/>
            <a:ext cx="511759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FE6F5EF9-557C-4E12-9633-1876542253C9}"/>
              </a:ext>
            </a:extLst>
          </p:cNvPr>
          <p:cNvSpPr/>
          <p:nvPr/>
        </p:nvSpPr>
        <p:spPr bwMode="auto">
          <a:xfrm>
            <a:off x="2743200" y="2939804"/>
            <a:ext cx="304800" cy="33679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7F27032-DCAC-4390-BE32-5BEF3D855CCC}"/>
              </a:ext>
            </a:extLst>
          </p:cNvPr>
          <p:cNvSpPr/>
          <p:nvPr/>
        </p:nvSpPr>
        <p:spPr bwMode="auto">
          <a:xfrm rot="10800000">
            <a:off x="4620457" y="1850069"/>
            <a:ext cx="2667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232727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17463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/>
              <a:t>What  Forms a Semiconductor?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19200"/>
            <a:ext cx="9144000" cy="1981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Among elements, only Group IVA, </a:t>
            </a:r>
            <a:r>
              <a:rPr lang="en-US" altLang="en-US" sz="2800" dirty="0">
                <a:solidFill>
                  <a:srgbClr val="FF0000"/>
                </a:solidFill>
              </a:rPr>
              <a:t>all of which have </a:t>
            </a:r>
            <a:br>
              <a:rPr lang="en-US" altLang="en-US" sz="2800" dirty="0">
                <a:solidFill>
                  <a:srgbClr val="FF0000"/>
                </a:solidFill>
              </a:rPr>
            </a:br>
            <a:r>
              <a:rPr lang="en-US" altLang="en-US" sz="2800" dirty="0">
                <a:solidFill>
                  <a:srgbClr val="FF0000"/>
                </a:solidFill>
              </a:rPr>
              <a:t>4 valence electrons</a:t>
            </a:r>
            <a:r>
              <a:rPr lang="en-US" altLang="en-US" sz="2800" dirty="0"/>
              <a:t>, are semiconductors.</a:t>
            </a:r>
          </a:p>
          <a:p>
            <a:pPr eaLnBrk="1" hangingPunct="1"/>
            <a:r>
              <a:rPr lang="en-US" altLang="en-US" sz="2800" dirty="0"/>
              <a:t>Inorganic semiconductors (like GaAs) tend to have an average of 4 valence electrons (3 for Ga, 5 for As).</a:t>
            </a:r>
          </a:p>
        </p:txBody>
      </p:sp>
      <p:pic>
        <p:nvPicPr>
          <p:cNvPr id="5" name="Picture 4" descr="12_04_Table.jpg"/>
          <p:cNvPicPr>
            <a:picLocks noChangeAspect="1"/>
          </p:cNvPicPr>
          <p:nvPr/>
        </p:nvPicPr>
        <p:blipFill>
          <a:blip r:embed="rId3"/>
          <a:srcRect b="3008"/>
          <a:stretch>
            <a:fillRect/>
          </a:stretch>
        </p:blipFill>
        <p:spPr>
          <a:xfrm>
            <a:off x="1371600" y="3124200"/>
            <a:ext cx="6172200" cy="341234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886325" y="152400"/>
            <a:ext cx="4038600" cy="1143000"/>
          </a:xfrm>
        </p:spPr>
        <p:txBody>
          <a:bodyPr/>
          <a:lstStyle/>
          <a:p>
            <a:pPr eaLnBrk="1" hangingPunct="1"/>
            <a:r>
              <a:rPr lang="en-US" altLang="en-US"/>
              <a:t>Doping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533400"/>
            <a:ext cx="4648200" cy="5791200"/>
          </a:xfrm>
        </p:spPr>
        <p:txBody>
          <a:bodyPr/>
          <a:lstStyle/>
          <a:p>
            <a:pPr eaLnBrk="1" hangingPunct="1"/>
            <a:r>
              <a:rPr lang="en-US" altLang="en-US" sz="2800"/>
              <a:t>changing the conductivity of semiconductors by adding an element with more or fewer electrons</a:t>
            </a:r>
          </a:p>
          <a:p>
            <a:pPr eaLnBrk="1" hangingPunct="1"/>
            <a:r>
              <a:rPr lang="en-US" altLang="en-US" sz="2800" b="1"/>
              <a:t>n-type semiconductors</a:t>
            </a:r>
            <a:r>
              <a:rPr lang="en-US" altLang="en-US" sz="2800"/>
              <a:t> have more electrons, so the negative charge travels in the conductance band.</a:t>
            </a:r>
          </a:p>
          <a:p>
            <a:pPr eaLnBrk="1" hangingPunct="1"/>
            <a:r>
              <a:rPr lang="en-US" altLang="en-US" sz="2800" b="1"/>
              <a:t>p-type semiconductors</a:t>
            </a:r>
            <a:r>
              <a:rPr lang="en-US" altLang="en-US" sz="2800"/>
              <a:t> have fewer electrons, so the “hole” travels in the valence band.</a:t>
            </a:r>
            <a:endParaRPr lang="en-US" altLang="en-US" sz="2800" b="1"/>
          </a:p>
        </p:txBody>
      </p:sp>
      <p:pic>
        <p:nvPicPr>
          <p:cNvPr id="5" name="Picture 4" descr="12_31_Figure.jpg"/>
          <p:cNvPicPr>
            <a:picLocks noChangeAspect="1"/>
          </p:cNvPicPr>
          <p:nvPr/>
        </p:nvPicPr>
        <p:blipFill>
          <a:blip r:embed="rId3"/>
          <a:srcRect b="2632"/>
          <a:stretch>
            <a:fillRect/>
          </a:stretch>
        </p:blipFill>
        <p:spPr>
          <a:xfrm>
            <a:off x="4572000" y="1600200"/>
            <a:ext cx="4462849" cy="294866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Polymers</a:t>
            </a:r>
          </a:p>
        </p:txBody>
      </p:sp>
      <p:sp>
        <p:nvSpPr>
          <p:cNvPr id="30723" name="Rectangle 20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610600" cy="4343400"/>
          </a:xfrm>
        </p:spPr>
        <p:txBody>
          <a:bodyPr/>
          <a:lstStyle/>
          <a:p>
            <a:pPr eaLnBrk="1" hangingPunct="1"/>
            <a:r>
              <a:rPr lang="en-US" altLang="en-US" sz="2800" b="1"/>
              <a:t>Polymers</a:t>
            </a:r>
            <a:r>
              <a:rPr lang="en-US" altLang="en-US" sz="2800"/>
              <a:t> are molecules of high molecular weight made by joining smaller molecules, called </a:t>
            </a:r>
            <a:r>
              <a:rPr lang="en-US" altLang="en-US" sz="2800" b="1"/>
              <a:t>monomers</a:t>
            </a:r>
            <a:r>
              <a:rPr lang="en-US" altLang="en-US" sz="2800"/>
              <a:t>.</a:t>
            </a:r>
          </a:p>
          <a:p>
            <a:pPr eaLnBrk="1" hangingPunct="1"/>
            <a:r>
              <a:rPr lang="en-US" altLang="en-US" sz="2800"/>
              <a:t>There are two primary types of polymers:</a:t>
            </a:r>
          </a:p>
          <a:p>
            <a:pPr eaLnBrk="1" hangingPunct="1">
              <a:buClr>
                <a:srgbClr val="A50021"/>
              </a:buClr>
              <a:buFont typeface="Wingdings" pitchFamily="2" charset="2"/>
              <a:buChar char="Ø"/>
            </a:pPr>
            <a:r>
              <a:rPr lang="en-US" altLang="en-US" sz="2800" b="1"/>
              <a:t>Addition polymers </a:t>
            </a:r>
            <a:r>
              <a:rPr lang="en-US" altLang="en-US" sz="2800"/>
              <a:t>are formed when a bond breaks, and the electrons in that bond make two new bonds.</a:t>
            </a:r>
          </a:p>
          <a:p>
            <a:pPr eaLnBrk="1" hangingPunct="1">
              <a:buClr>
                <a:srgbClr val="A50021"/>
              </a:buClr>
              <a:buFont typeface="Wingdings" pitchFamily="2" charset="2"/>
              <a:buChar char="Ø"/>
            </a:pPr>
            <a:r>
              <a:rPr lang="en-US" altLang="en-US" sz="2800" b="1"/>
              <a:t>Condensation polymers</a:t>
            </a:r>
            <a:r>
              <a:rPr lang="en-US" altLang="en-US" sz="2800"/>
              <a:t> are formed when a small molecule is removed between two large molecules.</a:t>
            </a:r>
            <a:endParaRPr lang="en-US" altLang="en-US" sz="2800" b="1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4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447800"/>
          </a:xfrm>
        </p:spPr>
        <p:txBody>
          <a:bodyPr/>
          <a:lstStyle/>
          <a:p>
            <a:pPr eaLnBrk="1" hangingPunct="1"/>
            <a:r>
              <a:rPr lang="en-US" altLang="en-US"/>
              <a:t>Addition vs. Condensation Polymerization</a:t>
            </a:r>
          </a:p>
        </p:txBody>
      </p:sp>
      <p:pic>
        <p:nvPicPr>
          <p:cNvPr id="5" name="Picture 4" descr="12_34_Figure.jpg"/>
          <p:cNvPicPr>
            <a:picLocks noChangeAspect="1"/>
          </p:cNvPicPr>
          <p:nvPr/>
        </p:nvPicPr>
        <p:blipFill>
          <a:blip r:embed="rId2"/>
          <a:srcRect b="5914"/>
          <a:stretch>
            <a:fillRect/>
          </a:stretch>
        </p:blipFill>
        <p:spPr>
          <a:xfrm>
            <a:off x="990600" y="1828800"/>
            <a:ext cx="7086600" cy="2214563"/>
          </a:xfrm>
          <a:prstGeom prst="rect">
            <a:avLst/>
          </a:prstGeom>
        </p:spPr>
      </p:pic>
      <p:pic>
        <p:nvPicPr>
          <p:cNvPr id="6" name="Picture 5" descr="12_35_Figure.jpg"/>
          <p:cNvPicPr>
            <a:picLocks noChangeAspect="1"/>
          </p:cNvPicPr>
          <p:nvPr/>
        </p:nvPicPr>
        <p:blipFill>
          <a:blip r:embed="rId3"/>
          <a:srcRect b="6633"/>
          <a:stretch>
            <a:fillRect/>
          </a:stretch>
        </p:blipFill>
        <p:spPr>
          <a:xfrm>
            <a:off x="990600" y="4038600"/>
            <a:ext cx="7162800" cy="234070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Some Common Polymers</a:t>
            </a:r>
          </a:p>
        </p:txBody>
      </p:sp>
      <p:pic>
        <p:nvPicPr>
          <p:cNvPr id="4" name="Picture 3" descr="12_05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752599" y="1219200"/>
            <a:ext cx="5839779" cy="5257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685800" y="95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Bulk Properties of Polymers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5638800" cy="5029200"/>
          </a:xfrm>
        </p:spPr>
        <p:txBody>
          <a:bodyPr/>
          <a:lstStyle/>
          <a:p>
            <a:pPr eaLnBrk="1" hangingPunct="1"/>
            <a:r>
              <a:rPr lang="en-US" altLang="en-US" sz="2800"/>
              <a:t>The molecules are </a:t>
            </a:r>
            <a:r>
              <a:rPr lang="en-US" altLang="en-US" sz="2800" i="1"/>
              <a:t>not</a:t>
            </a:r>
            <a:r>
              <a:rPr lang="en-US" altLang="en-US" sz="2800"/>
              <a:t> straight lines—the longer the chain, the more twisting happens.</a:t>
            </a:r>
          </a:p>
          <a:p>
            <a:pPr eaLnBrk="1" hangingPunct="1"/>
            <a:r>
              <a:rPr lang="en-US" altLang="en-US" sz="2800"/>
              <a:t>Chains can have a variety of lengths, and therefore a variety of molecular weights.</a:t>
            </a:r>
          </a:p>
          <a:p>
            <a:pPr eaLnBrk="1" hangingPunct="1"/>
            <a:r>
              <a:rPr lang="en-US" altLang="en-US" sz="2800"/>
              <a:t>The material can be very flexible (plastics).</a:t>
            </a:r>
          </a:p>
          <a:p>
            <a:pPr eaLnBrk="1" hangingPunct="1"/>
            <a:r>
              <a:rPr lang="en-US" altLang="en-US" sz="2800"/>
              <a:t>Short range order can lead </a:t>
            </a:r>
            <a:br>
              <a:rPr lang="en-US" altLang="en-US" sz="2800"/>
            </a:br>
            <a:r>
              <a:rPr lang="en-US" altLang="en-US" sz="2800"/>
              <a:t>to </a:t>
            </a:r>
            <a:r>
              <a:rPr lang="en-US" altLang="en-US" sz="2800" b="1"/>
              <a:t>crystallinity</a:t>
            </a:r>
            <a:r>
              <a:rPr lang="en-US" altLang="en-US" sz="2800"/>
              <a:t> in the solid.</a:t>
            </a:r>
          </a:p>
        </p:txBody>
      </p:sp>
      <p:pic>
        <p:nvPicPr>
          <p:cNvPr id="6" name="Picture 5" descr="12_38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7848600" y="990600"/>
            <a:ext cx="1073301" cy="3977640"/>
          </a:xfrm>
          <a:prstGeom prst="rect">
            <a:avLst/>
          </a:prstGeom>
        </p:spPr>
      </p:pic>
      <p:pic>
        <p:nvPicPr>
          <p:cNvPr id="7" name="Picture 6" descr="12_39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257800" y="3886200"/>
            <a:ext cx="2475099" cy="245295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371600"/>
          </a:xfrm>
        </p:spPr>
        <p:txBody>
          <a:bodyPr/>
          <a:lstStyle/>
          <a:p>
            <a:pPr eaLnBrk="1" hangingPunct="1"/>
            <a:r>
              <a:rPr lang="en-US" altLang="en-US"/>
              <a:t>Changing the Polymer’s Physical Properties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76400"/>
            <a:ext cx="4724400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Chemically bonding chains of polymers to each other can stiffen and strengthen the substance.</a:t>
            </a:r>
          </a:p>
          <a:p>
            <a:pPr eaLnBrk="1" hangingPunct="1"/>
            <a:r>
              <a:rPr lang="en-US" altLang="en-US" sz="2800" dirty="0"/>
              <a:t>In </a:t>
            </a:r>
            <a:r>
              <a:rPr lang="en-US" altLang="en-US" sz="2800" b="1" dirty="0"/>
              <a:t>vulcanization</a:t>
            </a:r>
            <a:r>
              <a:rPr lang="en-US" altLang="en-US" sz="2800" dirty="0"/>
              <a:t>, chains are cross-linked by short chains of sulfur atoms, making the rubber stronger.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6" name="Picture 5" descr="12_40_Figure.jpg"/>
          <p:cNvPicPr>
            <a:picLocks noChangeAspect="1"/>
          </p:cNvPicPr>
          <p:nvPr/>
        </p:nvPicPr>
        <p:blipFill>
          <a:blip r:embed="rId3"/>
          <a:srcRect b="4578"/>
          <a:stretch>
            <a:fillRect/>
          </a:stretch>
        </p:blipFill>
        <p:spPr>
          <a:xfrm>
            <a:off x="4876800" y="1828799"/>
            <a:ext cx="4038600" cy="1893815"/>
          </a:xfrm>
          <a:prstGeom prst="rect">
            <a:avLst/>
          </a:prstGeom>
        </p:spPr>
      </p:pic>
      <p:pic>
        <p:nvPicPr>
          <p:cNvPr id="7" name="Picture 6" descr="12_41_FigureB.jpg"/>
          <p:cNvPicPr>
            <a:picLocks noChangeAspect="1"/>
          </p:cNvPicPr>
          <p:nvPr/>
        </p:nvPicPr>
        <p:blipFill>
          <a:blip r:embed="rId4"/>
          <a:srcRect b="2546"/>
          <a:stretch>
            <a:fillRect/>
          </a:stretch>
        </p:blipFill>
        <p:spPr>
          <a:xfrm>
            <a:off x="4572000" y="3810000"/>
            <a:ext cx="2971800" cy="277781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Nanomaterials</a:t>
            </a:r>
          </a:p>
        </p:txBody>
      </p:sp>
      <p:sp>
        <p:nvSpPr>
          <p:cNvPr id="35843" name="Content Placeholder 5"/>
          <p:cNvSpPr>
            <a:spLocks noGrp="1"/>
          </p:cNvSpPr>
          <p:nvPr>
            <p:ph idx="1"/>
          </p:nvPr>
        </p:nvSpPr>
        <p:spPr>
          <a:xfrm>
            <a:off x="685800" y="1447800"/>
            <a:ext cx="4038600" cy="4343400"/>
          </a:xfrm>
        </p:spPr>
        <p:txBody>
          <a:bodyPr/>
          <a:lstStyle/>
          <a:p>
            <a:pPr eaLnBrk="1" hangingPunct="1"/>
            <a:r>
              <a:rPr lang="en-US" altLang="en-US"/>
              <a:t>Particles that have three dimensions on the 1–100 nm size</a:t>
            </a:r>
          </a:p>
          <a:p>
            <a:pPr eaLnBrk="1" hangingPunct="1"/>
            <a:r>
              <a:rPr lang="en-US" altLang="en-US"/>
              <a:t>Their properties are the study of many labs around the world.</a:t>
            </a:r>
          </a:p>
        </p:txBody>
      </p:sp>
      <p:pic>
        <p:nvPicPr>
          <p:cNvPr id="5" name="Picture 4" descr="12_42_Fig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4146476" cy="279294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Two Other Types of Solids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105400"/>
          </a:xfrm>
        </p:spPr>
        <p:txBody>
          <a:bodyPr/>
          <a:lstStyle/>
          <a:p>
            <a:pPr eaLnBrk="1" hangingPunct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b="1"/>
              <a:t>Polymers</a:t>
            </a:r>
            <a:r>
              <a:rPr lang="en-US" altLang="en-US"/>
              <a:t> contain long chains of atoms connected by covalent bonds; the chains can be connected to other chains by weak forces.  These molecules have different properties than small molecules or metallic or ionic compounds.</a:t>
            </a:r>
          </a:p>
          <a:p>
            <a:pPr eaLnBrk="1" hangingPunct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b="1"/>
              <a:t>Nanomaterials</a:t>
            </a:r>
            <a:r>
              <a:rPr lang="en-US" altLang="en-US"/>
              <a:t> are crystalline compounds with the crystals on the order of 1–100 nm; this gives them very different properties than larger crystalline materials.</a:t>
            </a:r>
            <a:endParaRPr lang="en-US" altLang="en-US" b="1"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en-US"/>
              <a:t>Semiconductors on the Nanoscale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143000"/>
            <a:ext cx="8763000" cy="2057400"/>
          </a:xfrm>
        </p:spPr>
        <p:txBody>
          <a:bodyPr/>
          <a:lstStyle/>
          <a:p>
            <a:pPr eaLnBrk="1" hangingPunct="1"/>
            <a:r>
              <a:rPr lang="en-US" altLang="en-US" sz="2800"/>
              <a:t>Small molecules have discrete orbitals; macroscale materials have bands. Where does it switch over?</a:t>
            </a:r>
          </a:p>
          <a:p>
            <a:pPr eaLnBrk="1" hangingPunct="1"/>
            <a:r>
              <a:rPr lang="en-US" altLang="en-US" sz="2800"/>
              <a:t>Theory tells us 1–10 nm (about 10–100 atoms).</a:t>
            </a:r>
          </a:p>
          <a:p>
            <a:pPr eaLnBrk="1" hangingPunct="1"/>
            <a:r>
              <a:rPr lang="en-US" altLang="en-US" sz="2800" b="1"/>
              <a:t>Quantum dots</a:t>
            </a:r>
            <a:r>
              <a:rPr lang="en-US" altLang="en-US" sz="2800"/>
              <a:t> are semiconductors this size.</a:t>
            </a:r>
            <a:endParaRPr lang="en-US" altLang="en-US" sz="2800" b="1"/>
          </a:p>
          <a:p>
            <a:pPr eaLnBrk="1" hangingPunct="1"/>
            <a:endParaRPr lang="en-US" altLang="en-US" sz="2800"/>
          </a:p>
        </p:txBody>
      </p:sp>
      <p:pic>
        <p:nvPicPr>
          <p:cNvPr id="6" name="Picture 5" descr="12_43_Figure.jpg"/>
          <p:cNvPicPr>
            <a:picLocks noChangeAspect="1"/>
          </p:cNvPicPr>
          <p:nvPr/>
        </p:nvPicPr>
        <p:blipFill>
          <a:blip r:embed="rId3"/>
          <a:srcRect b="3775"/>
          <a:stretch>
            <a:fillRect/>
          </a:stretch>
        </p:blipFill>
        <p:spPr>
          <a:xfrm>
            <a:off x="228600" y="3352800"/>
            <a:ext cx="5124740" cy="2286000"/>
          </a:xfrm>
          <a:prstGeom prst="rect">
            <a:avLst/>
          </a:prstGeom>
        </p:spPr>
      </p:pic>
      <p:pic>
        <p:nvPicPr>
          <p:cNvPr id="7" name="Picture 6" descr="12_44_Figure.jpg"/>
          <p:cNvPicPr>
            <a:picLocks noChangeAspect="1"/>
          </p:cNvPicPr>
          <p:nvPr/>
        </p:nvPicPr>
        <p:blipFill>
          <a:blip r:embed="rId4"/>
          <a:srcRect b="2546"/>
          <a:stretch>
            <a:fillRect/>
          </a:stretch>
        </p:blipFill>
        <p:spPr>
          <a:xfrm>
            <a:off x="5486400" y="3124200"/>
            <a:ext cx="3396964" cy="2590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Metals on the Nanoscale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762000" y="1143000"/>
            <a:ext cx="8001000" cy="1905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Finely divided metals can have quite different properties than larger samples of metals.</a:t>
            </a:r>
          </a:p>
          <a:p>
            <a:pPr eaLnBrk="1" hangingPunct="1"/>
            <a:r>
              <a:rPr lang="en-US" altLang="en-US" sz="2800" dirty="0"/>
              <a:t>Would you like “red gold” as in many old stained glass windows?</a:t>
            </a:r>
          </a:p>
        </p:txBody>
      </p:sp>
      <p:pic>
        <p:nvPicPr>
          <p:cNvPr id="6" name="Picture 5" descr="12_45_Fig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24199"/>
            <a:ext cx="4876800" cy="3260489"/>
          </a:xfrm>
          <a:prstGeom prst="rect">
            <a:avLst/>
          </a:prstGeom>
        </p:spPr>
      </p:pic>
      <p:pic>
        <p:nvPicPr>
          <p:cNvPr id="7" name="Picture 6" descr="12_46_Figur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43200"/>
            <a:ext cx="2365248" cy="385289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Carbon on the Nanoscale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47800"/>
            <a:ext cx="4191000" cy="4953000"/>
          </a:xfrm>
        </p:spPr>
        <p:txBody>
          <a:bodyPr/>
          <a:lstStyle/>
          <a:p>
            <a:pPr eaLnBrk="1" hangingPunct="1"/>
            <a:r>
              <a:rPr lang="en-US" altLang="en-US" sz="2800"/>
              <a:t>Carbon nanotubes can be made with metallic or semiconducting properties without doping.</a:t>
            </a:r>
          </a:p>
          <a:p>
            <a:pPr eaLnBrk="1" hangingPunct="1"/>
            <a:r>
              <a:rPr lang="en-US" altLang="en-US" sz="2800"/>
              <a:t>They are very strong materials.</a:t>
            </a:r>
          </a:p>
          <a:p>
            <a:pPr eaLnBrk="1" hangingPunct="1"/>
            <a:r>
              <a:rPr lang="en-US" altLang="en-US" sz="2800"/>
              <a:t>Graphene has been discovered: single layers with the structure of graphite.</a:t>
            </a:r>
          </a:p>
        </p:txBody>
      </p:sp>
      <p:pic>
        <p:nvPicPr>
          <p:cNvPr id="6" name="Picture 5" descr="12_48_Figure.jpg"/>
          <p:cNvPicPr>
            <a:picLocks noChangeAspect="1"/>
          </p:cNvPicPr>
          <p:nvPr/>
        </p:nvPicPr>
        <p:blipFill>
          <a:blip r:embed="rId3"/>
          <a:srcRect b="3618"/>
          <a:stretch>
            <a:fillRect/>
          </a:stretch>
        </p:blipFill>
        <p:spPr>
          <a:xfrm>
            <a:off x="4267200" y="1219200"/>
            <a:ext cx="3761596" cy="2791641"/>
          </a:xfrm>
          <a:prstGeom prst="rect">
            <a:avLst/>
          </a:prstGeom>
        </p:spPr>
      </p:pic>
      <p:pic>
        <p:nvPicPr>
          <p:cNvPr id="7" name="Picture 6" descr="12_49_Figure.jpg"/>
          <p:cNvPicPr>
            <a:picLocks noChangeAspect="1"/>
          </p:cNvPicPr>
          <p:nvPr/>
        </p:nvPicPr>
        <p:blipFill>
          <a:blip r:embed="rId4"/>
          <a:srcRect b="3368"/>
          <a:stretch>
            <a:fillRect/>
          </a:stretch>
        </p:blipFill>
        <p:spPr>
          <a:xfrm>
            <a:off x="4267200" y="4038600"/>
            <a:ext cx="3657600" cy="243622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One Organization of Solids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90600"/>
            <a:ext cx="4495800" cy="5410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Solids with a regular repeating pattern of atoms are </a:t>
            </a:r>
            <a:r>
              <a:rPr lang="en-US" altLang="en-US" sz="2800" b="1" dirty="0"/>
              <a:t>crystalline</a:t>
            </a:r>
            <a:r>
              <a:rPr lang="en-US" altLang="en-US" sz="2800" dirty="0"/>
              <a:t>.</a:t>
            </a:r>
          </a:p>
          <a:p>
            <a:pPr eaLnBrk="1" hangingPunct="1"/>
            <a:r>
              <a:rPr lang="en-US" altLang="en-US" sz="2800" b="1" dirty="0"/>
              <a:t>Amorphous</a:t>
            </a:r>
            <a:r>
              <a:rPr lang="en-US" altLang="en-US" sz="2800" dirty="0"/>
              <a:t> solids are characterized by a distinct lack of order in the arrangement of atoms.</a:t>
            </a:r>
          </a:p>
          <a:p>
            <a:pPr eaLnBrk="1" hangingPunct="1"/>
            <a:r>
              <a:rPr lang="en-US" altLang="en-US" sz="2800" dirty="0"/>
              <a:t>Since crystalline solids have a regular pattern, they are of more interest to most chemists.</a:t>
            </a:r>
          </a:p>
        </p:txBody>
      </p:sp>
      <p:pic>
        <p:nvPicPr>
          <p:cNvPr id="5" name="Picture 4" descr="12_02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029200" y="990600"/>
            <a:ext cx="2743200" cy="54578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libuaa.github.io/courses/ssp2020/figs/quartz3.jpeg">
            <a:extLst>
              <a:ext uri="{FF2B5EF4-FFF2-40B4-BE49-F238E27FC236}">
                <a16:creationId xmlns:a16="http://schemas.microsoft.com/office/drawing/2014/main" id="{F267B9FD-BD52-4307-A8D8-1E08F0AC2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305800" cy="497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03878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四圆单晶X射线衍射仪_高校分析测试中心研究会">
            <a:extLst>
              <a:ext uri="{FF2B5EF4-FFF2-40B4-BE49-F238E27FC236}">
                <a16:creationId xmlns:a16="http://schemas.microsoft.com/office/drawing/2014/main" id="{574AF113-5AB0-40B8-B160-D29473292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12" y="501562"/>
            <a:ext cx="42672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rystal Studio: Crystallography Software for Crystal and Molecule Structures">
            <a:extLst>
              <a:ext uri="{FF2B5EF4-FFF2-40B4-BE49-F238E27FC236}">
                <a16:creationId xmlns:a16="http://schemas.microsoft.com/office/drawing/2014/main" id="{F2F2A5F2-0FEE-449F-9463-96E44F2F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31132"/>
            <a:ext cx="3675168" cy="249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55058E-088F-42B9-9690-E158AA5B3C11}"/>
              </a:ext>
            </a:extLst>
          </p:cNvPr>
          <p:cNvSpPr txBox="1"/>
          <p:nvPr/>
        </p:nvSpPr>
        <p:spPr>
          <a:xfrm>
            <a:off x="565212" y="2959"/>
            <a:ext cx="3443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Singe crystal XRD diffraction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3DDAC4-11FE-4AF0-9697-C7DBE068B538}"/>
              </a:ext>
            </a:extLst>
          </p:cNvPr>
          <p:cNvSpPr txBox="1"/>
          <p:nvPr/>
        </p:nvSpPr>
        <p:spPr>
          <a:xfrm>
            <a:off x="6523008" y="1263449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XRD data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89E40E01-7086-488A-B727-16174743FE4B}"/>
              </a:ext>
            </a:extLst>
          </p:cNvPr>
          <p:cNvSpPr/>
          <p:nvPr/>
        </p:nvSpPr>
        <p:spPr bwMode="auto">
          <a:xfrm>
            <a:off x="4724400" y="2886997"/>
            <a:ext cx="381000" cy="33959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68BCF3EB-AE5D-4E7A-8F88-02796F863899}"/>
              </a:ext>
            </a:extLst>
          </p:cNvPr>
          <p:cNvSpPr/>
          <p:nvPr/>
        </p:nvSpPr>
        <p:spPr bwMode="auto">
          <a:xfrm>
            <a:off x="7040732" y="4360416"/>
            <a:ext cx="350668" cy="28778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pic>
        <p:nvPicPr>
          <p:cNvPr id="3082" name="Picture 10" descr="Synthesis, Crystal Growth, Structure, Crystalline Perfection, Thermal,  Linear and Nonlinear Optical Investigations on 2-Amino-5-">
            <a:extLst>
              <a:ext uri="{FF2B5EF4-FFF2-40B4-BE49-F238E27FC236}">
                <a16:creationId xmlns:a16="http://schemas.microsoft.com/office/drawing/2014/main" id="{0318349B-F4F7-45BC-B0F4-A73E737BE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639322"/>
            <a:ext cx="25050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5C668A-E358-4BA9-A287-D570AFCF749A}"/>
              </a:ext>
            </a:extLst>
          </p:cNvPr>
          <p:cNvSpPr txBox="1"/>
          <p:nvPr/>
        </p:nvSpPr>
        <p:spPr>
          <a:xfrm>
            <a:off x="5806064" y="6400800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Molecular arrangement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BF5BE34-AD38-424B-B63D-30CD1B7AA22C}"/>
              </a:ext>
            </a:extLst>
          </p:cNvPr>
          <p:cNvGrpSpPr>
            <a:grpSpLocks noChangeAspect="1"/>
          </p:cNvGrpSpPr>
          <p:nvPr/>
        </p:nvGrpSpPr>
        <p:grpSpPr>
          <a:xfrm>
            <a:off x="-22671" y="3764920"/>
            <a:ext cx="4445769" cy="2835935"/>
            <a:chOff x="-174893" y="3764918"/>
            <a:chExt cx="6443143" cy="4110053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3EE6900-30EC-4A4D-9BE2-1A372FB9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853" y="4339861"/>
              <a:ext cx="4038095" cy="287619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5B7D89A-DD46-4C99-B15C-96EBC7F2FF5E}"/>
                </a:ext>
              </a:extLst>
            </p:cNvPr>
            <p:cNvSpPr/>
            <p:nvPr/>
          </p:nvSpPr>
          <p:spPr>
            <a:xfrm>
              <a:off x="-174893" y="7339707"/>
              <a:ext cx="2974152" cy="4906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2F2F2F"/>
                  </a:solidFill>
                  <a:latin typeface="Helvetica" panose="020B0604020202020204" pitchFamily="34" charset="0"/>
                </a:rPr>
                <a:t>William Henry Bragg</a:t>
              </a:r>
              <a:endParaRPr lang="en-US" sz="16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611EACD-FC6B-4BF6-8750-E3303648D17C}"/>
                </a:ext>
              </a:extLst>
            </p:cNvPr>
            <p:cNvSpPr/>
            <p:nvPr/>
          </p:nvSpPr>
          <p:spPr>
            <a:xfrm>
              <a:off x="2799259" y="7384313"/>
              <a:ext cx="3468991" cy="4906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2F2F2F"/>
                  </a:solidFill>
                  <a:latin typeface="Helvetica" panose="020B0604020202020204" pitchFamily="34" charset="0"/>
                </a:rPr>
                <a:t>William Lawrence Bragg</a:t>
              </a:r>
              <a:endParaRPr lang="en-US" sz="16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BE15475-2C14-470D-A777-8C61D69A7C2A}"/>
                </a:ext>
              </a:extLst>
            </p:cNvPr>
            <p:cNvSpPr txBox="1"/>
            <p:nvPr/>
          </p:nvSpPr>
          <p:spPr>
            <a:xfrm>
              <a:off x="1312184" y="3764918"/>
              <a:ext cx="2795265" cy="535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1915 Nobel prize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10043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Unit Cell</a:t>
            </a:r>
          </a:p>
        </p:txBody>
      </p:sp>
      <p:sp>
        <p:nvSpPr>
          <p:cNvPr id="7171" name="Content Placeholder 5"/>
          <p:cNvSpPr>
            <a:spLocks noGrp="1"/>
          </p:cNvSpPr>
          <p:nvPr>
            <p:ph idx="1"/>
          </p:nvPr>
        </p:nvSpPr>
        <p:spPr>
          <a:xfrm>
            <a:off x="533400" y="1371600"/>
            <a:ext cx="7924800" cy="4343400"/>
          </a:xfrm>
        </p:spPr>
        <p:txBody>
          <a:bodyPr/>
          <a:lstStyle/>
          <a:p>
            <a:pPr eaLnBrk="1" hangingPunct="1"/>
            <a:r>
              <a:rPr lang="en-US" altLang="en-US" dirty="0"/>
              <a:t>The basis of a repeating pattern is the unit cell.</a:t>
            </a:r>
          </a:p>
          <a:p>
            <a:pPr eaLnBrk="1" hangingPunct="1"/>
            <a:r>
              <a:rPr lang="en-US" altLang="en-US" dirty="0"/>
              <a:t>The structure of a crystalline solid is defined by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 dirty="0"/>
              <a:t>the size and shape of the unit cell.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 dirty="0"/>
              <a:t>the locations of atoms within the unit cell.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8E55CA-F998-4D34-8B09-DE11BA8EE95E}"/>
              </a:ext>
            </a:extLst>
          </p:cNvPr>
          <p:cNvSpPr/>
          <p:nvPr/>
        </p:nvSpPr>
        <p:spPr>
          <a:xfrm>
            <a:off x="1524000" y="5562600"/>
            <a:ext cx="6246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Crystal (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晶体结构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= lattice(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点阵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+motif (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基元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)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Lattice Points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495800"/>
          </a:xfrm>
        </p:spPr>
        <p:txBody>
          <a:bodyPr/>
          <a:lstStyle/>
          <a:p>
            <a:pPr eaLnBrk="1" hangingPunct="1"/>
            <a:r>
              <a:rPr lang="en-US" altLang="en-US"/>
              <a:t>Positions that define the overall structure of the crystalline compound are called </a:t>
            </a:r>
            <a:r>
              <a:rPr lang="en-US" altLang="en-US" b="1"/>
              <a:t>lattice points</a:t>
            </a:r>
            <a:r>
              <a:rPr lang="en-US" altLang="en-US"/>
              <a:t>.</a:t>
            </a:r>
          </a:p>
          <a:p>
            <a:pPr eaLnBrk="1" hangingPunct="1"/>
            <a:r>
              <a:rPr lang="en-US" altLang="en-US"/>
              <a:t>Each lattice point has an identical environment.</a:t>
            </a:r>
          </a:p>
          <a:p>
            <a:pPr eaLnBrk="1" hangingPunct="1"/>
            <a:r>
              <a:rPr lang="en-US" altLang="en-US" b="1"/>
              <a:t>Lattice vectors</a:t>
            </a:r>
            <a:r>
              <a:rPr lang="en-US" altLang="en-US"/>
              <a:t> connect the points and define the unit cell.</a:t>
            </a:r>
          </a:p>
          <a:p>
            <a:pPr eaLnBrk="1" hangingPunct="1"/>
            <a:r>
              <a:rPr lang="en-US" altLang="en-US"/>
              <a:t>The next slide shows how this works for five different two-dimensional lattices.</a:t>
            </a: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7&quot;/&gt;&lt;/object&gt;&lt;object type=&quot;3&quot; unique_id=&quot;10004&quot;&gt;&lt;property id=&quot;20148&quot; value=&quot;5&quot;/&gt;&lt;property id=&quot;20300&quot; value=&quot;Slide 2 - &amp;quot;Classifying Solids Based on Bonds&amp;quot;&quot;/&gt;&lt;property id=&quot;20307&quot; value=&quot;317&quot;/&gt;&lt;/object&gt;&lt;object type=&quot;3&quot; unique_id=&quot;10005&quot;&gt;&lt;property id=&quot;20148&quot; value=&quot;5&quot;/&gt;&lt;property id=&quot;20300&quot; value=&quot;Slide 3 - &amp;quot;Two Other Types of Solids&amp;quot;&quot;/&gt;&lt;property id=&quot;20307&quot; value=&quot;338&quot;/&gt;&lt;/object&gt;&lt;object type=&quot;3&quot; unique_id=&quot;10006&quot;&gt;&lt;property id=&quot;20148&quot; value=&quot;5&quot;/&gt;&lt;property id=&quot;20300&quot; value=&quot;Slide 4 - &amp;quot;One Organization of Solids&amp;quot;&quot;/&gt;&lt;property id=&quot;20307&quot; value=&quot;320&quot;/&gt;&lt;/object&gt;&lt;object type=&quot;3&quot; unique_id=&quot;10007&quot;&gt;&lt;property id=&quot;20148&quot; value=&quot;5&quot;/&gt;&lt;property id=&quot;20300&quot; value=&quot;Slide 5 - &amp;quot;Unit Cell&amp;quot;&quot;/&gt;&lt;property id=&quot;20307&quot; value=&quot;339&quot;/&gt;&lt;/object&gt;&lt;object type=&quot;3&quot; unique_id=&quot;10008&quot;&gt;&lt;property id=&quot;20148&quot; value=&quot;5&quot;/&gt;&lt;property id=&quot;20300&quot; value=&quot;Slide 6 - &amp;quot;Lattice Points&amp;quot;&quot;/&gt;&lt;property id=&quot;20307&quot; value=&quot;340&quot;/&gt;&lt;/object&gt;&lt;object type=&quot;3&quot; unique_id=&quot;10009&quot;&gt;&lt;property id=&quot;20148&quot; value=&quot;5&quot;/&gt;&lt;property id=&quot;20300&quot; value=&quot;Slide 7 - &amp;quot;2-D Lattices&amp;quot;&quot;/&gt;&lt;property id=&quot;20307&quot; value=&quot;341&quot;/&gt;&lt;/object&gt;&lt;object type=&quot;3&quot; unique_id=&quot;10010&quot;&gt;&lt;property id=&quot;20148&quot; value=&quot;5&quot;/&gt;&lt;property id=&quot;20300&quot; value=&quot;Slide 8 - &amp;quot;3-D Crystal Lattices&amp;quot;&quot;/&gt;&lt;property id=&quot;20307&quot; value=&quot;323&quot;/&gt;&lt;/object&gt;&lt;object type=&quot;3&quot; unique_id=&quot;10011&quot;&gt;&lt;property id=&quot;20148&quot; value=&quot;5&quot;/&gt;&lt;property id=&quot;20300&quot; value=&quot;Slide 9 - &amp;quot;Primitive vs. Centered  Lattices&amp;quot;&quot;/&gt;&lt;property id=&quot;20307&quot; value=&quot;342&quot;/&gt;&lt;/object&gt;&lt;object type=&quot;3&quot; unique_id=&quot;10012&quot;&gt;&lt;property id=&quot;20148&quot; value=&quot;5&quot;/&gt;&lt;property id=&quot;20300&quot; value=&quot;Slide 10 - &amp;quot;Motifs&amp;quot;&quot;/&gt;&lt;property id=&quot;20307&quot; value=&quot;325&quot;/&gt;&lt;/object&gt;&lt;object type=&quot;3&quot; unique_id=&quot;10013&quot;&gt;&lt;property id=&quot;20148&quot; value=&quot;5&quot;/&gt;&lt;property id=&quot;20300&quot; value=&quot;Slide 11 - &amp;quot;Metallic Structure&amp;quot;&quot;/&gt;&lt;property id=&quot;20307&quot; value=&quot;326&quot;/&gt;&lt;/object&gt;&lt;object type=&quot;3&quot; unique_id=&quot;10014&quot;&gt;&lt;property id=&quot;20148&quot; value=&quot;5&quot;/&gt;&lt;property id=&quot;20300&quot; value=&quot;Slide 12 - &amp;quot;Cubic Structures&amp;quot;&quot;/&gt;&lt;property id=&quot;20307&quot; value=&quot;327&quot;/&gt;&lt;/object&gt;&lt;object type=&quot;3&quot; unique_id=&quot;10015&quot;&gt;&lt;property id=&quot;20148&quot; value=&quot;5&quot;/&gt;&lt;property id=&quot;20300&quot; value=&quot;Slide 13 - &amp;quot;Close Packing&amp;quot;&quot;/&gt;&lt;property id=&quot;20307&quot; value=&quot;328&quot;/&gt;&lt;/object&gt;&lt;object type=&quot;3&quot; unique_id=&quot;10016&quot;&gt;&lt;property id=&quot;20148&quot; value=&quot;5&quot;/&gt;&lt;property id=&quot;20300&quot; value=&quot;Slide 14 - &amp;quot;Alloys&amp;quot;&quot;/&gt;&lt;property id=&quot;20307&quot; value=&quot;329&quot;/&gt;&lt;/object&gt;&lt;object type=&quot;3&quot; unique_id=&quot;10017&quot;&gt;&lt;property id=&quot;20148&quot; value=&quot;5&quot;/&gt;&lt;property id=&quot;20300&quot; value=&quot;Slide 15 - &amp;quot;Types of Alloys&amp;quot;&quot;/&gt;&lt;property id=&quot;20307&quot; value=&quot;330&quot;/&gt;&lt;/object&gt;&lt;object type=&quot;3&quot; unique_id=&quot;10018&quot;&gt;&lt;property id=&quot;20148&quot; value=&quot;5&quot;/&gt;&lt;property id=&quot;20300&quot; value=&quot;Slide 16 - &amp;quot;Intermetallic Compounds&amp;quot;&quot;/&gt;&lt;property id=&quot;20307&quot; value=&quot;343&quot;/&gt;&lt;/object&gt;&lt;object type=&quot;3&quot; unique_id=&quot;10019&quot;&gt;&lt;property id=&quot;20148&quot; value=&quot;5&quot;/&gt;&lt;property id=&quot;20300&quot; value=&quot;Slide 17 - &amp;quot;Metallic Bonding&amp;quot;&quot;/&gt;&lt;property id=&quot;20307&quot; value=&quot;315&quot;/&gt;&lt;/object&gt;&lt;object type=&quot;3&quot; unique_id=&quot;10020&quot;&gt;&lt;property id=&quot;20148&quot; value=&quot;5&quot;/&gt;&lt;property id=&quot;20300&quot; value=&quot;Slide 18 - &amp;quot;A Molecular-Orbital Approach&amp;quot;&quot;/&gt;&lt;property id=&quot;20307&quot; value=&quot;259&quot;/&gt;&lt;/object&gt;&lt;object type=&quot;3&quot; unique_id=&quot;10021&quot;&gt;&lt;property id=&quot;20148&quot; value=&quot;5&quot;/&gt;&lt;property id=&quot;20300&quot; value=&quot;Slide 19 - &amp;quot;MO Approach with More Orbitals&amp;quot;&quot;/&gt;&lt;property id=&quot;20307&quot; value=&quot;344&quot;/&gt;&lt;/object&gt;&lt;object type=&quot;3&quot; unique_id=&quot;10022&quot;&gt;&lt;property id=&quot;20148&quot; value=&quot;5&quot;/&gt;&lt;property id=&quot;20300&quot; value=&quot;Slide 20 - &amp;quot;Ionic Solids&amp;quot;&quot;/&gt;&lt;property id=&quot;20307&quot; value=&quot;331&quot;/&gt;&lt;/object&gt;&lt;object type=&quot;3&quot; unique_id=&quot;10023&quot;&gt;&lt;property id=&quot;20148&quot; value=&quot;5&quot;/&gt;&lt;property id=&quot;20300&quot; value=&quot;Slide 21 - &amp;quot;Ionic Solids&amp;quot;&quot;/&gt;&lt;property id=&quot;20307&quot; value=&quot;332&quot;/&gt;&lt;/object&gt;&lt;object type=&quot;3&quot; unique_id=&quot;10024&quot;&gt;&lt;property id=&quot;20148&quot; value=&quot;5&quot;/&gt;&lt;property id=&quot;20300&quot; value=&quot;Slide 22 - &amp;quot;Effect of Ion Size on Structure&amp;quot;&quot;/&gt;&lt;property id=&quot;20307&quot; value=&quot;345&quot;/&gt;&lt;/object&gt;&lt;object type=&quot;3&quot; unique_id=&quot;10025&quot;&gt;&lt;property id=&quot;20148&quot; value=&quot;5&quot;/&gt;&lt;property id=&quot;20300&quot; value=&quot;Slide 23 - &amp;quot;Molecular Solids&amp;quot;&quot;/&gt;&lt;property id=&quot;20307&quot; value=&quot;333&quot;/&gt;&lt;/object&gt;&lt;object type=&quot;3&quot; unique_id=&quot;10026&quot;&gt;&lt;property id=&quot;20148&quot; value=&quot;5&quot;/&gt;&lt;property id=&quot;20300&quot; value=&quot;Slide 24 - &amp;quot;Covalent-Network Solids &amp;quot;&quot;/&gt;&lt;property id=&quot;20307&quot; value=&quot;334&quot;/&gt;&lt;/object&gt;&lt;object type=&quot;3&quot; unique_id=&quot;10027&quot;&gt;&lt;property id=&quot;20148&quot; value=&quot;5&quot;/&gt;&lt;property id=&quot;20300&quot; value=&quot;Slide 25 - &amp;quot;Semiconductors&amp;quot;&quot;/&gt;&lt;property id=&quot;20307&quot; value=&quot;266&quot;/&gt;&lt;/object&gt;&lt;object type=&quot;3&quot; unique_id=&quot;10028&quot;&gt;&lt;property id=&quot;20148&quot; value=&quot;5&quot;/&gt;&lt;property id=&quot;20300&quot; value=&quot;Slide 26 - &amp;quot;What  Forms a Semiconductor?&amp;quot;&quot;/&gt;&lt;property id=&quot;20307&quot; value=&quot;267&quot;/&gt;&lt;/object&gt;&lt;object type=&quot;3&quot; unique_id=&quot;10029&quot;&gt;&lt;property id=&quot;20148&quot; value=&quot;5&quot;/&gt;&lt;property id=&quot;20300&quot; value=&quot;Slide 27 - &amp;quot;Doping&amp;quot;&quot;/&gt;&lt;property id=&quot;20307&quot; value=&quot;268&quot;/&gt;&lt;/object&gt;&lt;object type=&quot;3&quot; unique_id=&quot;10030&quot;&gt;&lt;property id=&quot;20148&quot; value=&quot;5&quot;/&gt;&lt;property id=&quot;20300&quot; value=&quot;Slide 28 - &amp;quot;Polymers&amp;quot;&quot;/&gt;&lt;property id=&quot;20307&quot; value=&quot;274&quot;/&gt;&lt;/object&gt;&lt;object type=&quot;3&quot; unique_id=&quot;10031&quot;&gt;&lt;property id=&quot;20148&quot; value=&quot;5&quot;/&gt;&lt;property id=&quot;20300&quot; value=&quot;Slide 29 - &amp;quot;Addition vs. Condensation Polymerization&amp;quot;&quot;/&gt;&lt;property id=&quot;20307&quot; value=&quot;346&quot;/&gt;&lt;/object&gt;&lt;object type=&quot;3&quot; unique_id=&quot;10032&quot;&gt;&lt;property id=&quot;20148&quot; value=&quot;5&quot;/&gt;&lt;property id=&quot;20300&quot; value=&quot;Slide 30 - &amp;quot;Some Common Polymers&amp;quot;&quot;/&gt;&lt;property id=&quot;20307&quot; value=&quot;275&quot;/&gt;&lt;/object&gt;&lt;object type=&quot;3&quot; unique_id=&quot;10033&quot;&gt;&lt;property id=&quot;20148&quot; value=&quot;5&quot;/&gt;&lt;property id=&quot;20300&quot; value=&quot;Slide 31 - &amp;quot;Bulk Properties of Polymers&amp;quot;&quot;/&gt;&lt;property id=&quot;20307&quot; value=&quot;347&quot;/&gt;&lt;/object&gt;&lt;object type=&quot;3&quot; unique_id=&quot;10034&quot;&gt;&lt;property id=&quot;20148&quot; value=&quot;5&quot;/&gt;&lt;property id=&quot;20300&quot; value=&quot;Slide 32 - &amp;quot;Changing the Polymer’s Physical Properties&amp;quot;&quot;/&gt;&lt;property id=&quot;20307&quot; value=&quot;282&quot;/&gt;&lt;/object&gt;&lt;object type=&quot;3&quot; unique_id=&quot;10035&quot;&gt;&lt;property id=&quot;20148&quot; value=&quot;5&quot;/&gt;&lt;property id=&quot;20300&quot; value=&quot;Slide 33 - &amp;quot;Nanomaterials&amp;quot;&quot;/&gt;&lt;property id=&quot;20307&quot; value=&quot;348&quot;/&gt;&lt;/object&gt;&lt;object type=&quot;3&quot; unique_id=&quot;10036&quot;&gt;&lt;property id=&quot;20148&quot; value=&quot;5&quot;/&gt;&lt;property id=&quot;20300&quot; value=&quot;Slide 34 - &amp;quot;Semiconductors on the Nanoscale&amp;quot;&quot;/&gt;&lt;property id=&quot;20307&quot; value=&quot;306&quot;/&gt;&lt;/object&gt;&lt;object type=&quot;3&quot; unique_id=&quot;10037&quot;&gt;&lt;property id=&quot;20148&quot; value=&quot;5&quot;/&gt;&lt;property id=&quot;20300&quot; value=&quot;Slide 35 - &amp;quot;Metals on the Nanoscale&amp;quot;&quot;/&gt;&lt;property id=&quot;20307&quot; value=&quot;307&quot;/&gt;&lt;/object&gt;&lt;object type=&quot;3&quot; unique_id=&quot;10038&quot;&gt;&lt;property id=&quot;20148&quot; value=&quot;5&quot;/&gt;&lt;property id=&quot;20300&quot; value=&quot;Slide 36 - &amp;quot;Carbon on the Nanoscale&amp;quot;&quot;/&gt;&lt;property id=&quot;20307&quot; value=&quot;308&quot;/&gt;&lt;/object&gt;&lt;/object&gt;&lt;object type=&quot;8&quot; unique_id=&quot;1007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3782</TotalTime>
  <Words>1496</Words>
  <Application>Microsoft Office PowerPoint</Application>
  <PresentationFormat>全屏显示(4:3)</PresentationFormat>
  <Paragraphs>158</Paragraphs>
  <Slides>42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-apple-system</vt:lpstr>
      <vt:lpstr>ＭＳ Ｐゴシック</vt:lpstr>
      <vt:lpstr>新細明體</vt:lpstr>
      <vt:lpstr>Arial</vt:lpstr>
      <vt:lpstr>Helvetica</vt:lpstr>
      <vt:lpstr>Times New Roman</vt:lpstr>
      <vt:lpstr>Wingdings</vt:lpstr>
      <vt:lpstr>Blank Presentation</vt:lpstr>
      <vt:lpstr>Custom Design</vt:lpstr>
      <vt:lpstr>PowerPoint 演示文稿</vt:lpstr>
      <vt:lpstr>States of Matter</vt:lpstr>
      <vt:lpstr>Classifying Solids Based on Bonds</vt:lpstr>
      <vt:lpstr>Two Other Types of Solids</vt:lpstr>
      <vt:lpstr>One Organization of Solids</vt:lpstr>
      <vt:lpstr>PowerPoint 演示文稿</vt:lpstr>
      <vt:lpstr>PowerPoint 演示文稿</vt:lpstr>
      <vt:lpstr>Unit Cell</vt:lpstr>
      <vt:lpstr>Lattice Points</vt:lpstr>
      <vt:lpstr>2-D Lattices</vt:lpstr>
      <vt:lpstr>3-D Crystal Lattices</vt:lpstr>
      <vt:lpstr>Primitive vs. Centered  Lattices</vt:lpstr>
      <vt:lpstr>Motifs</vt:lpstr>
      <vt:lpstr>Metallic Structure</vt:lpstr>
      <vt:lpstr>Cubic Structures</vt:lpstr>
      <vt:lpstr>Close Packing</vt:lpstr>
      <vt:lpstr>Alloys</vt:lpstr>
      <vt:lpstr>PowerPoint 演示文稿</vt:lpstr>
      <vt:lpstr>Types of Alloys</vt:lpstr>
      <vt:lpstr>Intermetallic Compounds</vt:lpstr>
      <vt:lpstr>Metallic Bonding</vt:lpstr>
      <vt:lpstr>A Molecular-Orbital Approach</vt:lpstr>
      <vt:lpstr>MO Approach with More Orbitals</vt:lpstr>
      <vt:lpstr>Ionic Solids</vt:lpstr>
      <vt:lpstr>Ionic Solids</vt:lpstr>
      <vt:lpstr>Effect of Ion Size on Structure</vt:lpstr>
      <vt:lpstr>Molecular Solids</vt:lpstr>
      <vt:lpstr>Covalent-Network Solids </vt:lpstr>
      <vt:lpstr>Semiconductors</vt:lpstr>
      <vt:lpstr>PowerPoint 演示文稿</vt:lpstr>
      <vt:lpstr>PowerPoint 演示文稿</vt:lpstr>
      <vt:lpstr>What  Forms a Semiconductor?</vt:lpstr>
      <vt:lpstr>Doping</vt:lpstr>
      <vt:lpstr>Polymers</vt:lpstr>
      <vt:lpstr>Addition vs. Condensation Polymerization</vt:lpstr>
      <vt:lpstr>Some Common Polymers</vt:lpstr>
      <vt:lpstr>Bulk Properties of Polymers</vt:lpstr>
      <vt:lpstr>Changing the Polymer’s Physical Properties</vt:lpstr>
      <vt:lpstr>Nanomaterials</vt:lpstr>
      <vt:lpstr>Semiconductors on the Nanoscale</vt:lpstr>
      <vt:lpstr>Metals on the Nanoscale</vt:lpstr>
      <vt:lpstr>Carbon on the Nanoscale</vt:lpstr>
    </vt:vector>
  </TitlesOfParts>
  <Company>St. Charles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12 Modern Materials</dc:title>
  <dc:creator>John Bookstaver</dc:creator>
  <cp:lastModifiedBy>Prof. Zhao Zheng (SSE)</cp:lastModifiedBy>
  <cp:revision>203</cp:revision>
  <dcterms:created xsi:type="dcterms:W3CDTF">2004-12-21T14:59:47Z</dcterms:created>
  <dcterms:modified xsi:type="dcterms:W3CDTF">2022-10-18T14:35:09Z</dcterms:modified>
</cp:coreProperties>
</file>